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8"/>
  </p:notesMasterIdLst>
  <p:handoutMasterIdLst>
    <p:handoutMasterId r:id="rId29"/>
  </p:handoutMasterIdLst>
  <p:sldIdLst>
    <p:sldId id="256" r:id="rId2"/>
    <p:sldId id="367" r:id="rId3"/>
    <p:sldId id="578" r:id="rId4"/>
    <p:sldId id="579" r:id="rId5"/>
    <p:sldId id="603" r:id="rId6"/>
    <p:sldId id="604" r:id="rId7"/>
    <p:sldId id="580" r:id="rId8"/>
    <p:sldId id="606" r:id="rId9"/>
    <p:sldId id="592" r:id="rId10"/>
    <p:sldId id="598" r:id="rId11"/>
    <p:sldId id="593" r:id="rId12"/>
    <p:sldId id="602" r:id="rId13"/>
    <p:sldId id="581" r:id="rId14"/>
    <p:sldId id="584" r:id="rId15"/>
    <p:sldId id="590" r:id="rId16"/>
    <p:sldId id="591" r:id="rId17"/>
    <p:sldId id="583" r:id="rId18"/>
    <p:sldId id="601" r:id="rId19"/>
    <p:sldId id="585" r:id="rId20"/>
    <p:sldId id="608" r:id="rId21"/>
    <p:sldId id="609" r:id="rId22"/>
    <p:sldId id="611" r:id="rId23"/>
    <p:sldId id="605" r:id="rId24"/>
    <p:sldId id="607" r:id="rId25"/>
    <p:sldId id="582" r:id="rId26"/>
    <p:sldId id="384" r:id="rId27"/>
  </p:sldIdLst>
  <p:sldSz cx="9144000" cy="6858000" type="screen4x3"/>
  <p:notesSz cx="6797675" cy="987425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0000"/>
    <a:srgbClr val="0000FF"/>
    <a:srgbClr val="00CC00"/>
    <a:srgbClr val="FFFF00"/>
    <a:srgbClr val="EAEAEA"/>
    <a:srgbClr val="C0C0C0"/>
    <a:srgbClr val="0080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63" autoAdjust="0"/>
    <p:restoredTop sz="84468" autoAdjust="0"/>
  </p:normalViewPr>
  <p:slideViewPr>
    <p:cSldViewPr>
      <p:cViewPr varScale="1">
        <p:scale>
          <a:sx n="88" d="100"/>
          <a:sy n="88" d="100"/>
        </p:scale>
        <p:origin x="1912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4552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-288"/>
    </p:cViewPr>
  </p:sorterViewPr>
  <p:notesViewPr>
    <p:cSldViewPr>
      <p:cViewPr varScale="1">
        <p:scale>
          <a:sx n="74" d="100"/>
          <a:sy n="74" d="100"/>
        </p:scale>
        <p:origin x="3544" y="176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TW" sz="2400" dirty="0"/>
              <a:t>Accuracy</a:t>
            </a:r>
            <a:endParaRPr lang="zh-TW" altLang="en-US" sz="2400" dirty="0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VGGFace (Resnet50 )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numFmt formatCode="0.0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A2CF-4745-8738-B3DACCA6E892}"/>
                </c:ext>
              </c:extLst>
            </c:dLbl>
            <c:dLbl>
              <c:idx val="1"/>
              <c:numFmt formatCode="0.0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A2CF-4745-8738-B3DACCA6E892}"/>
                </c:ext>
              </c:extLst>
            </c:dLbl>
            <c:dLbl>
              <c:idx val="2"/>
              <c:numFmt formatCode="0.0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A2CF-4745-8738-B3DACCA6E892}"/>
                </c:ext>
              </c:extLst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工作表1!$A$2:$A$4</c:f>
              <c:strCache>
                <c:ptCount val="3"/>
                <c:pt idx="0">
                  <c:v>Top-1</c:v>
                </c:pt>
                <c:pt idx="1">
                  <c:v>Top-3</c:v>
                </c:pt>
                <c:pt idx="2">
                  <c:v>Top-5</c:v>
                </c:pt>
              </c:strCache>
            </c:str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0.80940000000000001</c:v>
                </c:pt>
                <c:pt idx="1">
                  <c:v>0.85780000000000001</c:v>
                </c:pt>
                <c:pt idx="2">
                  <c:v>0.86229999999999996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2CF-4745-8738-B3DACCA6E892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VGGFace (VGG19)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A8D92C9F-6956-2B46-A369-A7702A189D7D}" type="VALUE">
                      <a:rPr lang="en-US" altLang="zh-TW" sz="1400"/>
                      <a:pPr/>
                      <a:t>[值]</a:t>
                    </a:fld>
                    <a:endParaRPr lang="zh-TW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A2CF-4745-8738-B3DACCA6E892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2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E097700-9057-9049-A71E-F99557EF5CAE}" type="VALUE">
                      <a:rPr lang="en-US" altLang="zh-TW" sz="1400"/>
                      <a:pPr>
                        <a:defRPr sz="12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[值]</a:t>
                    </a:fld>
                    <a:endParaRPr lang="zh-TW" altLang="en-US"/>
                  </a:p>
                </c:rich>
              </c:tx>
              <c:numFmt formatCode="0.00%" sourceLinked="0"/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A2CF-4745-8738-B3DACCA6E89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F5D28348-FAF6-B240-A6CE-8681738CA73F}" type="VALUE">
                      <a:rPr lang="en-US" altLang="zh-TW" sz="1400"/>
                      <a:pPr/>
                      <a:t>[值]</a:t>
                    </a:fld>
                    <a:endParaRPr lang="zh-TW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A2CF-4745-8738-B3DACCA6E892}"/>
                </c:ext>
              </c:extLst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工作表1!$A$2:$A$4</c:f>
              <c:strCache>
                <c:ptCount val="3"/>
                <c:pt idx="0">
                  <c:v>Top-1</c:v>
                </c:pt>
                <c:pt idx="1">
                  <c:v>Top-3</c:v>
                </c:pt>
                <c:pt idx="2">
                  <c:v>Top-5</c:v>
                </c:pt>
              </c:strCache>
            </c:str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0.51329999999999998</c:v>
                </c:pt>
                <c:pt idx="1">
                  <c:v>0.61099999999999999</c:v>
                </c:pt>
                <c:pt idx="2">
                  <c:v>0.64790000000000003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2CF-4745-8738-B3DACCA6E892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Facenet</c:v>
                </c:pt>
              </c:strCache>
            </c:strRef>
          </c:tx>
          <c:invertIfNegative val="0"/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400"/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工作表1!$A$2:$A$4</c:f>
              <c:strCache>
                <c:ptCount val="3"/>
                <c:pt idx="0">
                  <c:v>Top-1</c:v>
                </c:pt>
                <c:pt idx="1">
                  <c:v>Top-3</c:v>
                </c:pt>
                <c:pt idx="2">
                  <c:v>Top-5</c:v>
                </c:pt>
              </c:strCache>
            </c:strRef>
          </c:cat>
          <c:val>
            <c:numRef>
              <c:f>工作表1!$D$2:$D$4</c:f>
              <c:numCache>
                <c:formatCode>General</c:formatCode>
                <c:ptCount val="3"/>
                <c:pt idx="0">
                  <c:v>0.71870000000000001</c:v>
                </c:pt>
                <c:pt idx="1">
                  <c:v>0.79510000000000003</c:v>
                </c:pt>
                <c:pt idx="2">
                  <c:v>0.81689999999999996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2CF-4745-8738-B3DACCA6E8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5"/>
        <c:overlap val="-46"/>
        <c:axId val="1076310816"/>
        <c:axId val="1076312496"/>
      </c:barChart>
      <c:catAx>
        <c:axId val="1076310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76312496"/>
        <c:crosses val="autoZero"/>
        <c:auto val="1"/>
        <c:lblAlgn val="ctr"/>
        <c:lblOffset val="100"/>
        <c:noMultiLvlLbl val="0"/>
      </c:catAx>
      <c:valAx>
        <c:axId val="1076312496"/>
        <c:scaling>
          <c:orientation val="minMax"/>
          <c:max val="1"/>
          <c:min val="0.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76310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4998730299807961E-2"/>
          <c:y val="0.92148714749414562"/>
          <c:w val="0.88752071765268714"/>
          <c:h val="6.19732135898664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TW" dirty="0"/>
              <a:t>Top-1</a:t>
            </a:r>
            <a:r>
              <a:rPr lang="en-US" altLang="zh-TW" baseline="0" dirty="0"/>
              <a:t> Accuracy</a:t>
            </a:r>
            <a:endParaRPr lang="zh-TW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Bicubic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工作表1!$A$2:$A$3</c:f>
              <c:strCache>
                <c:ptCount val="2"/>
                <c:pt idx="0">
                  <c:v>2X</c:v>
                </c:pt>
                <c:pt idx="1">
                  <c:v>4X</c:v>
                </c:pt>
              </c:strCache>
            </c:strRef>
          </c:cat>
          <c:val>
            <c:numRef>
              <c:f>工作表1!$B$2:$B$3</c:f>
              <c:numCache>
                <c:formatCode>0.00%</c:formatCode>
                <c:ptCount val="2"/>
                <c:pt idx="0">
                  <c:v>0.76690000000000003</c:v>
                </c:pt>
                <c:pt idx="1">
                  <c:v>0.3851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92-124B-A34A-3125C5418307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SR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工作表1!$A$2:$A$3</c:f>
              <c:strCache>
                <c:ptCount val="2"/>
                <c:pt idx="0">
                  <c:v>2X</c:v>
                </c:pt>
                <c:pt idx="1">
                  <c:v>4X</c:v>
                </c:pt>
              </c:strCache>
            </c:strRef>
          </c:cat>
          <c:val>
            <c:numRef>
              <c:f>工作表1!$C$2:$C$3</c:f>
              <c:numCache>
                <c:formatCode>0.00%</c:formatCode>
                <c:ptCount val="2"/>
                <c:pt idx="0">
                  <c:v>0.77010000000000001</c:v>
                </c:pt>
                <c:pt idx="1">
                  <c:v>0.32440000000000002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92-124B-A34A-3125C5418307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DividedSR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工作表1!$A$2:$A$3</c:f>
              <c:strCache>
                <c:ptCount val="2"/>
                <c:pt idx="0">
                  <c:v>2X</c:v>
                </c:pt>
                <c:pt idx="1">
                  <c:v>4X</c:v>
                </c:pt>
              </c:strCache>
            </c:strRef>
          </c:cat>
          <c:val>
            <c:numRef>
              <c:f>工作表1!$D$2:$D$3</c:f>
              <c:numCache>
                <c:formatCode>0.00%</c:formatCode>
                <c:ptCount val="2"/>
                <c:pt idx="0">
                  <c:v>0.73580000000000001</c:v>
                </c:pt>
                <c:pt idx="1">
                  <c:v>0.28389999999999999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092-124B-A34A-3125C54183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86"/>
        <c:overlap val="-24"/>
        <c:axId val="341354735"/>
        <c:axId val="266923599"/>
      </c:barChart>
      <c:catAx>
        <c:axId val="3413547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266923599"/>
        <c:crosses val="autoZero"/>
        <c:auto val="1"/>
        <c:lblAlgn val="ctr"/>
        <c:lblOffset val="100"/>
        <c:noMultiLvlLbl val="0"/>
      </c:catAx>
      <c:valAx>
        <c:axId val="266923599"/>
        <c:scaling>
          <c:orientation val="minMax"/>
          <c:max val="0.83000000000000007"/>
          <c:min val="0.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413547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73E1C31-C464-4E0C-B169-5B975F91BA07}" type="datetimeFigureOut">
              <a:rPr lang="zh-TW" altLang="en-US"/>
              <a:pPr>
                <a:defRPr/>
              </a:pPr>
              <a:t>2019/3/6</a:t>
            </a:fld>
            <a:endParaRPr lang="en-US" alt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FEE8EE51-E3C7-4114-AAF7-F766363F291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tiff>
</file>

<file path=ppt/media/image11.jpeg>
</file>

<file path=ppt/media/image12.tiff>
</file>

<file path=ppt/media/image13.tiff>
</file>

<file path=ppt/media/image14.tiff>
</file>

<file path=ppt/media/image15.tiff>
</file>

<file path=ppt/media/image16.tiff>
</file>

<file path=ppt/media/image17.jpe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46BB61A-00BC-47CD-A11D-3CDC676B4854}" type="datetimeFigureOut">
              <a:rPr lang="zh-TW" altLang="en-US"/>
              <a:pPr>
                <a:defRPr/>
              </a:pPr>
              <a:t>2019/3/6</a:t>
            </a:fld>
            <a:endParaRPr lang="en-US" alt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1363"/>
            <a:ext cx="493712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 bwMode="auto">
          <a:xfrm>
            <a:off x="679450" y="4689475"/>
            <a:ext cx="5438775" cy="444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915E931B-590C-4ECC-A8D3-ABE8AF66723D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31863" y="741363"/>
            <a:ext cx="4935537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0" name="Rectangle 3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zh-TW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要有混淆矩陣</a:t>
            </a:r>
          </a:p>
        </p:txBody>
      </p:sp>
    </p:spTree>
    <p:extLst>
      <p:ext uri="{BB962C8B-B14F-4D97-AF65-F5344CB8AC3E}">
        <p14:creationId xmlns:p14="http://schemas.microsoft.com/office/powerpoint/2010/main" val="36211582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抽</a:t>
            </a:r>
            <a:r>
              <a:rPr kumimoji="1" lang="en-US" altLang="zh-TW" dirty="0"/>
              <a:t>feature</a:t>
            </a:r>
            <a:r>
              <a:rPr kumimoji="1" lang="zh-CN" altLang="en-US" dirty="0"/>
              <a:t>講清楚</a:t>
            </a:r>
            <a:r>
              <a:rPr kumimoji="1" lang="en-US" altLang="zh-CN" dirty="0"/>
              <a:t>for face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01890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20609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話</a:t>
            </a:r>
            <a:r>
              <a:rPr kumimoji="1" lang="en-US" altLang="zh-CN" dirty="0"/>
              <a:t>flowchart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635165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把偵側臉刪掉</a:t>
            </a:r>
          </a:p>
        </p:txBody>
      </p:sp>
    </p:spTree>
    <p:extLst>
      <p:ext uri="{BB962C8B-B14F-4D97-AF65-F5344CB8AC3E}">
        <p14:creationId xmlns:p14="http://schemas.microsoft.com/office/powerpoint/2010/main" val="40868182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77889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false positive rate</a:t>
            </a:r>
            <a:br>
              <a:rPr kumimoji="1" lang="en-US" altLang="zh-TW" dirty="0"/>
            </a:br>
            <a:r>
              <a:rPr kumimoji="1" lang="en-US" altLang="zh-TW" dirty="0"/>
              <a:t>KL</a:t>
            </a:r>
            <a:r>
              <a:rPr kumimoji="1" lang="zh-TW" altLang="en-US" dirty="0"/>
              <a:t> </a:t>
            </a:r>
            <a:r>
              <a:rPr kumimoji="1" lang="en-US" altLang="zh-TW" dirty="0"/>
              <a:t>-</a:t>
            </a:r>
            <a:r>
              <a:rPr kumimoji="1" lang="en-US" altLang="zh-TW" dirty="0" err="1"/>
              <a:t>diverce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140829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把找到人臉</a:t>
            </a:r>
            <a:endParaRPr kumimoji="1" lang="en-US" altLang="zh-CN" dirty="0"/>
          </a:p>
          <a:p>
            <a:r>
              <a:rPr kumimoji="1" lang="zh-CN" altLang="en-US" dirty="0"/>
              <a:t>把</a:t>
            </a:r>
            <a:r>
              <a:rPr kumimoji="1" lang="en-US" altLang="zh-CN" dirty="0"/>
              <a:t>cost</a:t>
            </a:r>
            <a:r>
              <a:rPr kumimoji="1" lang="zh-CN" altLang="en-US" dirty="0"/>
              <a:t>當作我們</a:t>
            </a:r>
            <a:r>
              <a:rPr kumimoji="1" lang="en-US" altLang="zh-CN" dirty="0"/>
              <a:t>threshold</a:t>
            </a:r>
          </a:p>
          <a:p>
            <a:r>
              <a:rPr kumimoji="1" lang="en-US" altLang="zh-TW" dirty="0"/>
              <a:t>u</a:t>
            </a:r>
            <a:r>
              <a:rPr kumimoji="1" lang="zh-CN" altLang="en-US" dirty="0"/>
              <a:t>一對多的</a:t>
            </a:r>
            <a:r>
              <a:rPr kumimoji="1" lang="en-US" altLang="zh-CN" dirty="0" err="1"/>
              <a:t>auc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678197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2574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備忘稿版面配置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不要全部大寫</a:t>
            </a:r>
            <a:endParaRPr lang="en-US" altLang="zh-TW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不要寫全部</a:t>
            </a:r>
          </a:p>
        </p:txBody>
      </p:sp>
    </p:spTree>
    <p:extLst>
      <p:ext uri="{BB962C8B-B14F-4D97-AF65-F5344CB8AC3E}">
        <p14:creationId xmlns:p14="http://schemas.microsoft.com/office/powerpoint/2010/main" val="2523716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老師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是來分辨高解析度的圖</a:t>
            </a:r>
            <a:endParaRPr kumimoji="1" lang="en-US" altLang="zh-CN" dirty="0"/>
          </a:p>
          <a:p>
            <a:r>
              <a:rPr kumimoji="1" lang="zh-CN" altLang="en-US" dirty="0"/>
              <a:t>學生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是分辨相對應低解析度的圖</a:t>
            </a:r>
            <a:endParaRPr kumimoji="1" lang="en-US" altLang="zh-CN" dirty="0"/>
          </a:p>
          <a:p>
            <a:r>
              <a:rPr kumimoji="1" lang="zh-CN" altLang="en-US" dirty="0"/>
              <a:t>老師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會輸出最有用的</a:t>
            </a:r>
            <a:r>
              <a:rPr kumimoji="1" lang="en-US" altLang="zh-CN" dirty="0"/>
              <a:t>face features </a:t>
            </a:r>
            <a:r>
              <a:rPr kumimoji="1" lang="zh-CN" altLang="en-US" dirty="0"/>
              <a:t>藉由解決</a:t>
            </a:r>
            <a:r>
              <a:rPr kumimoji="1" lang="en-US" altLang="zh-CN" dirty="0"/>
              <a:t>sparse graph optimization</a:t>
            </a:r>
          </a:p>
          <a:p>
            <a:r>
              <a:rPr kumimoji="1" lang="zh-CN" altLang="en-US" dirty="0"/>
              <a:t>再用這些</a:t>
            </a:r>
            <a:r>
              <a:rPr kumimoji="1" lang="en-US" altLang="zh-CN" dirty="0"/>
              <a:t>feature</a:t>
            </a:r>
            <a:r>
              <a:rPr kumimoji="1" lang="zh-CN" altLang="en-US" dirty="0"/>
              <a:t>來</a:t>
            </a:r>
            <a:r>
              <a:rPr kumimoji="1" lang="en-US" altLang="zh-CN" dirty="0"/>
              <a:t>fine tune</a:t>
            </a:r>
            <a:r>
              <a:rPr kumimoji="1" lang="zh-CN" altLang="en-US" dirty="0"/>
              <a:t>學生</a:t>
            </a:r>
            <a:r>
              <a:rPr kumimoji="1" lang="en-US" altLang="zh-CN" dirty="0"/>
              <a:t>stream</a:t>
            </a:r>
            <a:br>
              <a:rPr kumimoji="1" lang="en-US" altLang="zh-CN" dirty="0"/>
            </a:br>
            <a:r>
              <a:rPr kumimoji="1" lang="zh-CN" altLang="en-US" dirty="0"/>
              <a:t>不佳</a:t>
            </a:r>
            <a:r>
              <a:rPr kumimoji="1" lang="en-US" altLang="zh-CN" dirty="0"/>
              <a:t>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9931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網絡來生成粗的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圖像。然後，粗的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圖像會被送到兩個分支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細的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 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extractor</a:t>
            </a:r>
          </a:p>
          <a:p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另外就是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 Estimation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估計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 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和解析圖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接著將這兩個結果輸入到一個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細的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decoder</a:t>
            </a:r>
          </a:p>
          <a:p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然後為什麼不直接從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來抽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或是預估</a:t>
            </a:r>
            <a:r>
              <a:rPr kumimoji="1"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因為ＬＲ上比較模糊複雜度比較高</a:t>
            </a:r>
            <a:endParaRPr kumimoji="1"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則提供面部關鍵點的準確位置</a:t>
            </a:r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面部解析估計不同面部組件的分割</a:t>
            </a:r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先驗信息對人臉超分辨率的影響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把先驗信息估計網絡移除以後，構建了一個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Baseline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網絡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用了先驗信息的模型有提高，分別提高了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0.4dB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（加入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1.0dB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（加入解析圖），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1.05dB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（兩個都加）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解析圖比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含有更多人臉圖像超分辨的信息，帶來的提升更大。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全局的解析圖比局部的解析圖更有用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數量增加所帶來的提升很小。</a:t>
            </a:r>
            <a:endParaRPr kumimoji="1"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FSRGAN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的兩項指標（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PSNR/SSIM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）都不如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FSRNet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，但是從視覺效果上看更加真實。這也與目前的一個共識相對應：基於生成對抗網絡的模型可以恢復視覺上合理的圖像，但是在一些指標上（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 , SSIM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）的值會低。而基於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的深度模型會生成平滑的圖像，但是有高的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PSNR/SSIIM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13232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網絡來生成粗的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圖像。然後，粗的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圖像會被送到兩個分支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細的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 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extractor</a:t>
            </a:r>
          </a:p>
          <a:p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另外就是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 Estimation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估計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 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和解析圖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接著將這兩個結果輸入到一個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細的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decoder</a:t>
            </a:r>
          </a:p>
          <a:p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然後為什麼不直接從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來抽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或是預估</a:t>
            </a:r>
            <a:r>
              <a:rPr kumimoji="1"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因為ＬＲ上比較模糊複雜度比較高</a:t>
            </a:r>
            <a:endParaRPr kumimoji="1"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則提供面部關鍵點的準確位置</a:t>
            </a:r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面部解析估計不同面部組件的分割</a:t>
            </a:r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先驗信息對人臉超分辨率的影響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把先驗信息估計網絡移除以後，構建了一個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Baseline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網絡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用了先驗信息的模型有提高，分別提高了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0.4dB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（加入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1.0dB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（加入解析圖），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1.05dB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（兩個都加）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解析圖比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含有更多人臉圖像超分辨的信息，帶來的提升更大。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全局的解析圖比局部的解析圖更有用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數量增加所帶來的提升很小。</a:t>
            </a:r>
            <a:endParaRPr kumimoji="1"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FSRGAN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的兩項指標（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PSNR/SSIM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）都不如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FSRNet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，但是從視覺效果上看更加真實。這也與目前的一個共識相對應：基於生成對抗網絡的模型可以恢復視覺上合理的圖像，但是在一些指標上（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 , SSIM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）的值會低。而基於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的深度模型會生成平滑的圖像，但是有高的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PSNR/SSIIM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4960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the </a:t>
            </a:r>
            <a:r>
              <a:rPr kumimoji="1" lang="en-US" altLang="zh-TW" dirty="0" err="1"/>
              <a:t>apose</a:t>
            </a:r>
            <a:r>
              <a:rPr kumimoji="1" lang="en-US" altLang="zh-TW" dirty="0"/>
              <a:t> 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28380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Rapidly Digested Convolutional Layers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主要是解決速度問題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快速的縮小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的大小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採用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C.ReLU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activation function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CRelU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來保證輸出維度不變的情況下，減少卷積核數量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Multiple Scale Convolutional Layers(MSCL)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類似於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SSD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，在網絡的不同層進行檢測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作者提出來的點就在於增加小的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的訓練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定義了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密度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來平衡對密度不足的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來增加偏移訓練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04950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</a:t>
            </a:r>
            <a:r>
              <a:rPr kumimoji="1" lang="en-US" altLang="zh-CN" dirty="0"/>
              <a:t>2016</a:t>
            </a:r>
            <a:r>
              <a:rPr kumimoji="1" lang="zh-CN" altLang="en-US" dirty="0"/>
              <a:t>年提出的一個</a:t>
            </a:r>
            <a:r>
              <a:rPr kumimoji="1" lang="en-US" altLang="zh-CN" dirty="0"/>
              <a:t>multi-task </a:t>
            </a:r>
            <a:r>
              <a:rPr kumimoji="1" lang="zh-CN" altLang="en-US" dirty="0"/>
              <a:t>論文的人臉偵測還有人臉特徵同時進行</a:t>
            </a:r>
            <a:endParaRPr kumimoji="1" lang="en-US" altLang="zh-CN" dirty="0"/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給定一張照片的時候，將其縮放到不同尺度形成圖像金字塔，以達到尺度不變</a:t>
            </a:r>
            <a:endParaRPr kumimoji="1" lang="en-US" altLang="zh-CN" dirty="0"/>
          </a:p>
          <a:p>
            <a:r>
              <a:rPr kumimoji="1" lang="zh-CN" altLang="en-US" dirty="0"/>
              <a:t>總共有三個</a:t>
            </a:r>
            <a:r>
              <a:rPr kumimoji="1" lang="en-US" altLang="zh-CN" dirty="0"/>
              <a:t>CNN cascade</a:t>
            </a: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stage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對人臉的處理是按照一種由粗到細的方式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pnet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是一個全卷積網絡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(FCN)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，全卷積網絡的優點在於可以輸入任意尺寸的圖像，生成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人臉分類、一些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bounding box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、還有人臉上的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Bounding box regression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的方法來校正這些候選窗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使用非極大值抑制（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NMS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）合併重疊的候選框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81434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5" name="矩形 11"/>
          <p:cNvSpPr/>
          <p:nvPr/>
        </p:nvSpPr>
        <p:spPr bwMode="auto">
          <a:xfrm>
            <a:off x="276225" y="0"/>
            <a:ext cx="104775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6" name="矩形 13"/>
          <p:cNvSpPr/>
          <p:nvPr/>
        </p:nvSpPr>
        <p:spPr bwMode="auto">
          <a:xfrm>
            <a:off x="990600" y="0"/>
            <a:ext cx="182563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7" name="矩形 18"/>
          <p:cNvSpPr/>
          <p:nvPr/>
        </p:nvSpPr>
        <p:spPr bwMode="auto">
          <a:xfrm>
            <a:off x="1141413" y="0"/>
            <a:ext cx="230187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" name="直線接點 10"/>
          <p:cNvSpPr>
            <a:spLocks noChangeShapeType="1"/>
          </p:cNvSpPr>
          <p:nvPr/>
        </p:nvSpPr>
        <p:spPr bwMode="auto">
          <a:xfrm>
            <a:off x="106363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1" name="直線接點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2" name="直線接點 19"/>
          <p:cNvSpPr>
            <a:spLocks noChangeShapeType="1"/>
          </p:cNvSpPr>
          <p:nvPr/>
        </p:nvSpPr>
        <p:spPr bwMode="auto">
          <a:xfrm>
            <a:off x="854075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3" name="直線接點 15"/>
          <p:cNvSpPr>
            <a:spLocks noChangeShapeType="1"/>
          </p:cNvSpPr>
          <p:nvPr/>
        </p:nvSpPr>
        <p:spPr bwMode="auto">
          <a:xfrm>
            <a:off x="172720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4" name="直線接點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5" name="直線接點 21"/>
          <p:cNvSpPr>
            <a:spLocks noChangeShapeType="1"/>
          </p:cNvSpPr>
          <p:nvPr/>
        </p:nvSpPr>
        <p:spPr bwMode="auto">
          <a:xfrm>
            <a:off x="911383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6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7" name="橢圓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8" name="橢圓 22"/>
          <p:cNvSpPr/>
          <p:nvPr/>
        </p:nvSpPr>
        <p:spPr bwMode="auto">
          <a:xfrm>
            <a:off x="1309688" y="4867275"/>
            <a:ext cx="641350" cy="64135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9" name="橢圓 23"/>
          <p:cNvSpPr/>
          <p:nvPr/>
        </p:nvSpPr>
        <p:spPr bwMode="auto">
          <a:xfrm>
            <a:off x="1090613" y="5500688"/>
            <a:ext cx="138112" cy="136525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0" name="橢圓 25"/>
          <p:cNvSpPr/>
          <p:nvPr/>
        </p:nvSpPr>
        <p:spPr bwMode="auto">
          <a:xfrm>
            <a:off x="1663700" y="5788025"/>
            <a:ext cx="274638" cy="274638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1" name="橢圓 24"/>
          <p:cNvSpPr/>
          <p:nvPr/>
        </p:nvSpPr>
        <p:spPr>
          <a:xfrm>
            <a:off x="1905000" y="4495800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pic>
        <p:nvPicPr>
          <p:cNvPr id="22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91413" y="2778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sz="3500" b="0" i="0"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23" name="日期版面配置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463" y="1174750"/>
            <a:ext cx="2286000" cy="3810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4" name="頁尾版面配置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076" y="4181475"/>
            <a:ext cx="3657600" cy="38417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5" name="投影片編號版面配置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63" y="4929188"/>
            <a:ext cx="609600" cy="5175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0" sz="18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1DE850CD-D9E7-475E-9293-0D1615A65C8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4198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003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80288" y="1889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689264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468313" y="981075"/>
            <a:ext cx="3990975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11688" y="981075"/>
            <a:ext cx="3992562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53151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>
              <a:latin typeface="+mn-lt"/>
              <a:ea typeface="+mn-ea"/>
            </a:endParaRPr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1028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468313" y="981075"/>
            <a:ext cx="8135937" cy="568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030" name="直線接點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32" name="直線接點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cxnSp>
        <p:nvCxnSpPr>
          <p:cNvPr id="15" name="直線接點 14"/>
          <p:cNvCxnSpPr/>
          <p:nvPr userDrawn="1"/>
        </p:nvCxnSpPr>
        <p:spPr>
          <a:xfrm>
            <a:off x="214313" y="868363"/>
            <a:ext cx="8429625" cy="1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 userDrawn="1"/>
        </p:nvCxnSpPr>
        <p:spPr>
          <a:xfrm>
            <a:off x="188882" y="920737"/>
            <a:ext cx="8429684" cy="1588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橢圓 11"/>
          <p:cNvSpPr/>
          <p:nvPr userDrawn="1"/>
        </p:nvSpPr>
        <p:spPr>
          <a:xfrm>
            <a:off x="8636000" y="6230938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4" name="矩形 13"/>
          <p:cNvSpPr/>
          <p:nvPr userDrawn="1"/>
        </p:nvSpPr>
        <p:spPr>
          <a:xfrm>
            <a:off x="8405813" y="6230938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defRPr/>
            </a:pPr>
            <a:fld id="{598261DC-4F96-4556-9C28-A466A1AFAEC4}" type="slidenum">
              <a:rPr kumimoji="0" lang="zh-TW" altLang="en-US" sz="1800" smtClean="0">
                <a:solidFill>
                  <a:srgbClr val="862110"/>
                </a:solidFill>
                <a:latin typeface="Calibri" panose="020F0502020204030204" pitchFamily="34" charset="0"/>
              </a:rPr>
              <a:pPr eaLnBrk="1" hangingPunct="1">
                <a:defRPr/>
              </a:pPr>
              <a:t>‹#›</a:t>
            </a:fld>
            <a:r>
              <a:rPr kumimoji="0" lang="en-US" altLang="zh-TW" sz="1800" dirty="0">
                <a:solidFill>
                  <a:srgbClr val="862110"/>
                </a:solidFill>
                <a:latin typeface="Calibri" panose="020F0502020204030204" pitchFamily="34" charset="0"/>
              </a:rPr>
              <a:t>/30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2" r:id="rId2"/>
    <p:sldLayoutId id="2147484115" r:id="rId3"/>
    <p:sldLayoutId id="2147484113" r:id="rId4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 cap="small">
          <a:solidFill>
            <a:schemeClr val="tx1"/>
          </a:solidFill>
          <a:latin typeface="Calibri" pitchFamily="34" charset="0"/>
          <a:ea typeface="標楷體" pitchFamily="65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 2" panose="05020102010507070707" pitchFamily="18" charset="2"/>
        <a:buChar char="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563" algn="l" rtl="0" eaLnBrk="0" fontAlgn="base" hangingPunct="0">
        <a:spcBef>
          <a:spcPct val="20000"/>
        </a:spcBef>
        <a:spcAft>
          <a:spcPct val="0"/>
        </a:spcAft>
        <a:buClr>
          <a:srgbClr val="E0752F"/>
        </a:buClr>
        <a:buSzPct val="60000"/>
        <a:buFont typeface="Wingdings" panose="05000000000000000000" pitchFamily="2" charset="2"/>
        <a:buChar char="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7450" indent="-182563" algn="l" rtl="0" eaLnBrk="0" fontAlgn="base" hangingPunct="0">
        <a:spcBef>
          <a:spcPct val="20000"/>
        </a:spcBef>
        <a:spcAft>
          <a:spcPct val="0"/>
        </a:spcAft>
        <a:buClr>
          <a:srgbClr val="FEC3AE"/>
        </a:buClr>
        <a:buSzPct val="60000"/>
        <a:buFont typeface="Wingdings" panose="05000000000000000000" pitchFamily="2" charset="2"/>
        <a:buChar char="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182563" algn="l" rtl="0" eaLnBrk="0" fontAlgn="base" hangingPunct="0">
        <a:spcBef>
          <a:spcPct val="20000"/>
        </a:spcBef>
        <a:spcAft>
          <a:spcPct val="0"/>
        </a:spcAft>
        <a:buClr>
          <a:srgbClr val="BDCAE9"/>
        </a:buClr>
        <a:buSzPct val="68000"/>
        <a:buFont typeface="Wingdings 2" panose="05020102010507070707" pitchFamily="18" charset="2"/>
        <a:buChar char="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08.08718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obots.ox.ac.uk/~vgg/data/vgg_face2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vis-www.cs.umass.edu/lfw/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8.05234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403350" y="1916113"/>
            <a:ext cx="6911975" cy="2089150"/>
          </a:xfrm>
        </p:spPr>
        <p:txBody>
          <a:bodyPr anchor="ctr">
            <a:normAutofit/>
          </a:bodyPr>
          <a:lstStyle/>
          <a:p>
            <a:pPr algn="ctr" eaLnBrk="1" hangingPunct="1">
              <a:defRPr/>
            </a:pPr>
            <a:r>
              <a:rPr lang="en-US" altLang="zh-TW" sz="4000" cap="none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Using Super-Resolution on Face Recognition </a:t>
            </a: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150" y="4005263"/>
            <a:ext cx="65532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Presenter: Sheng-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Hsing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Hsiao</a:t>
            </a:r>
          </a:p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Advisor: 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Jyh-Shing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Roger Jang</a:t>
            </a:r>
            <a:endParaRPr kumimoji="0" lang="en-US" altLang="zh-TW" sz="2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  <a:p>
            <a:pPr algn="ctr" eaLnBrk="1" hangingPunct="1">
              <a:defRPr/>
            </a:pPr>
            <a:r>
              <a:rPr kumimoji="0" lang="en-US" altLang="zh-TW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Dept. of CSIE, National Taiwan University, Taiwan</a:t>
            </a:r>
            <a:endParaRPr kumimoji="0" lang="en-US" altLang="zh-TW" sz="2000" baseline="30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477ED8-F3E4-B74A-8F06-135B0B598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MTCNN: </a:t>
            </a:r>
            <a:r>
              <a:rPr kumimoji="1" lang="en" altLang="zh-TW" dirty="0"/>
              <a:t>Joint Face Detection and Alignment using Multi-task Cascaded Convolutional Networks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345FDC1-BFB7-0F4E-A363-13B80ED25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1916832"/>
            <a:ext cx="3898337" cy="44879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697AAD4-1447-6648-B1F9-C755F53C6F22}"/>
              </a:ext>
            </a:extLst>
          </p:cNvPr>
          <p:cNvSpPr/>
          <p:nvPr/>
        </p:nvSpPr>
        <p:spPr>
          <a:xfrm>
            <a:off x="6084168" y="6428102"/>
            <a:ext cx="236616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/>
              <a:t>https://arxiv.org/abs/1604.02878</a:t>
            </a:r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5B221F6F-7C42-7646-BC89-8CC099633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076577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4BDE08-613F-954A-88BD-E9F9A5A3D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Compare MTCNN with FaceBoxes</a:t>
            </a:r>
          </a:p>
          <a:p>
            <a:pPr lvl="1"/>
            <a:r>
              <a:rPr kumimoji="1" lang="en-US" altLang="zh-TW" dirty="0"/>
              <a:t>Use UTKFace dataset as benchmark, </a:t>
            </a:r>
            <a:r>
              <a:rPr lang="en-US" altLang="zh-TW" dirty="0"/>
              <a:t>10137 faces in total.</a:t>
            </a:r>
          </a:p>
          <a:p>
            <a:pPr lvl="1"/>
            <a:r>
              <a:rPr lang="en" altLang="zh-TW" dirty="0"/>
              <a:t>Only single face in one image</a:t>
            </a:r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EFD2D1B-F30F-B244-BBDA-2B3E3C8FDC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5257916"/>
              </p:ext>
            </p:extLst>
          </p:nvPr>
        </p:nvGraphicFramePr>
        <p:xfrm>
          <a:off x="816116" y="2682240"/>
          <a:ext cx="7108328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7082">
                  <a:extLst>
                    <a:ext uri="{9D8B030D-6E8A-4147-A177-3AD203B41FA5}">
                      <a16:colId xmlns:a16="http://schemas.microsoft.com/office/drawing/2014/main" val="959663104"/>
                    </a:ext>
                  </a:extLst>
                </a:gridCol>
                <a:gridCol w="1777082">
                  <a:extLst>
                    <a:ext uri="{9D8B030D-6E8A-4147-A177-3AD203B41FA5}">
                      <a16:colId xmlns:a16="http://schemas.microsoft.com/office/drawing/2014/main" val="750296896"/>
                    </a:ext>
                  </a:extLst>
                </a:gridCol>
                <a:gridCol w="1777082">
                  <a:extLst>
                    <a:ext uri="{9D8B030D-6E8A-4147-A177-3AD203B41FA5}">
                      <a16:colId xmlns:a16="http://schemas.microsoft.com/office/drawing/2014/main" val="410229168"/>
                    </a:ext>
                  </a:extLst>
                </a:gridCol>
                <a:gridCol w="1777082">
                  <a:extLst>
                    <a:ext uri="{9D8B030D-6E8A-4147-A177-3AD203B41FA5}">
                      <a16:colId xmlns:a16="http://schemas.microsoft.com/office/drawing/2014/main" val="19149998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Time(s)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Accuracy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5 facial landmarks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95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MTCNN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1324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91.82%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V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8302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FaceBoxes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242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90.65%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X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943602"/>
                  </a:ext>
                </a:extLst>
              </a:tr>
            </a:tbl>
          </a:graphicData>
        </a:graphic>
      </p:graphicFrame>
      <p:sp>
        <p:nvSpPr>
          <p:cNvPr id="7" name="標題 1">
            <a:extLst>
              <a:ext uri="{FF2B5EF4-FFF2-40B4-BE49-F238E27FC236}">
                <a16:creationId xmlns:a16="http://schemas.microsoft.com/office/drawing/2014/main" id="{D1F659C1-0B21-2942-A00F-940A0FC79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329892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EEBA15-1947-F94F-A832-1E18247D0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FE8637"/>
              </a:buClr>
            </a:pPr>
            <a:r>
              <a:rPr kumimoji="1" lang="en" altLang="zh-TW" dirty="0">
                <a:solidFill>
                  <a:srgbClr val="7598D9">
                    <a:lumMod val="75000"/>
                  </a:srgbClr>
                </a:solidFill>
              </a:rPr>
              <a:t>Super-Resolution</a:t>
            </a:r>
          </a:p>
          <a:p>
            <a:pPr lvl="1">
              <a:buClr>
                <a:srgbClr val="FE8637"/>
              </a:buClr>
            </a:pPr>
            <a:r>
              <a:rPr lang="en-US" altLang="zh-TW" dirty="0">
                <a:hlinkClick r:id="rId2"/>
              </a:rPr>
              <a:t>WDSR</a:t>
            </a:r>
            <a:r>
              <a:rPr lang="en-US" altLang="zh-TW" dirty="0"/>
              <a:t> (</a:t>
            </a:r>
            <a:r>
              <a:rPr lang="en" altLang="zh-TW" dirty="0"/>
              <a:t>Wide Activation for Efficient and Accurate Image Super-Resolution, </a:t>
            </a:r>
            <a:r>
              <a:rPr lang="en-US" altLang="zh-TW" dirty="0"/>
              <a:t>CVPR Workshop 2018)</a:t>
            </a:r>
          </a:p>
          <a:p>
            <a:pPr marL="366713" lvl="1" indent="0">
              <a:buClr>
                <a:srgbClr val="FE8637"/>
              </a:buClr>
              <a:buNone/>
            </a:pPr>
            <a:endParaRPr lang="en-US" altLang="zh-TW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BB11DD5C-BDE6-AA49-A8C3-D33FDF91C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201341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EEBA15-1947-F94F-A832-1E18247D0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FE8637"/>
              </a:buClr>
            </a:pPr>
            <a:r>
              <a:rPr kumimoji="1" lang="en" altLang="zh-TW" dirty="0">
                <a:solidFill>
                  <a:srgbClr val="7598D9">
                    <a:lumMod val="75000"/>
                  </a:srgbClr>
                </a:solidFill>
              </a:rPr>
              <a:t>Super-Resolution Dataset: </a:t>
            </a:r>
            <a:r>
              <a:rPr lang="en-US" altLang="zh-TW" dirty="0">
                <a:hlinkClick r:id="rId2"/>
              </a:rPr>
              <a:t>VGGFace2</a:t>
            </a:r>
            <a:r>
              <a:rPr lang="en-US" altLang="zh-TW" dirty="0"/>
              <a:t> (A large scale image dataset for face recognition)</a:t>
            </a:r>
          </a:p>
          <a:p>
            <a:pPr lvl="1"/>
            <a:r>
              <a:rPr lang="en-US" altLang="zh-TW" dirty="0"/>
              <a:t>9,000 + identities</a:t>
            </a:r>
          </a:p>
          <a:p>
            <a:pPr lvl="1"/>
            <a:r>
              <a:rPr lang="en-US" altLang="zh-TW" dirty="0"/>
              <a:t>3.3 million + faces</a:t>
            </a:r>
          </a:p>
          <a:p>
            <a:pPr lvl="1"/>
            <a:r>
              <a:rPr lang="en-US" altLang="zh-TW" dirty="0"/>
              <a:t>362 ~ per-subject samples</a:t>
            </a:r>
            <a:endParaRPr kumimoji="1" lang="en-US" altLang="zh-TW" dirty="0"/>
          </a:p>
          <a:p>
            <a:r>
              <a:rPr kumimoji="1" lang="en" altLang="zh-TW" dirty="0"/>
              <a:t>My method</a:t>
            </a:r>
          </a:p>
          <a:p>
            <a:pPr marL="881063" lvl="1" indent="-514350">
              <a:buFont typeface="+mj-lt"/>
              <a:buAutoNum type="arabicPeriod"/>
            </a:pPr>
            <a:r>
              <a:rPr kumimoji="1" lang="en" altLang="zh-TW" dirty="0"/>
              <a:t>Select images whose shape above 1k as our training data.</a:t>
            </a:r>
          </a:p>
          <a:p>
            <a:pPr marL="881063" lvl="1" indent="-514350">
              <a:buFont typeface="+mj-lt"/>
              <a:buAutoNum type="arabicPeriod"/>
            </a:pPr>
            <a:r>
              <a:rPr kumimoji="1" lang="en" altLang="zh-TW" dirty="0"/>
              <a:t>Face alignment </a:t>
            </a:r>
            <a:r>
              <a:rPr kumimoji="1" lang="en-US" altLang="zh-TW" dirty="0"/>
              <a:t>according </a:t>
            </a:r>
            <a:r>
              <a:rPr kumimoji="1" lang="en" altLang="zh-TW" dirty="0"/>
              <a:t>bounding boxes provided by the dataset.</a:t>
            </a:r>
          </a:p>
          <a:p>
            <a:pPr marL="881063" lvl="1" indent="-514350">
              <a:buFont typeface="+mj-lt"/>
              <a:buAutoNum type="arabicPeriod"/>
            </a:pPr>
            <a:r>
              <a:rPr kumimoji="1" lang="en" altLang="zh-TW" dirty="0"/>
              <a:t>Downscale these images x1/2, x1/3, x1/4.</a:t>
            </a:r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6662D072-D089-F04F-B50C-58D7D556D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438221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4F700A1-2F4B-BE4F-9FA0-A089D89DA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TW" dirty="0"/>
              <a:t>Downscale the </a:t>
            </a:r>
            <a:r>
              <a:rPr kumimoji="1" lang="en-US" altLang="zh-TW" dirty="0"/>
              <a:t>high-resolution images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4BEBDB8-FE89-B140-B417-67EBF2436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2132856"/>
            <a:ext cx="3671726" cy="355708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A24124E-2829-C64F-8D5C-00DD6ABF0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908" y="2500577"/>
            <a:ext cx="1367577" cy="222660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DCC93D9-BC6D-434B-9724-67009F89E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352" y="2500576"/>
            <a:ext cx="684266" cy="111408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16CEC5F-2711-B84F-898B-FF3E8A6DF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555" y="3691668"/>
            <a:ext cx="343415" cy="559128"/>
          </a:xfrm>
          <a:prstGeom prst="rect">
            <a:avLst/>
          </a:prstGeom>
        </p:spPr>
      </p:pic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DF28C72B-8357-9840-81B1-E0CBD1AFCD72}"/>
              </a:ext>
            </a:extLst>
          </p:cNvPr>
          <p:cNvCxnSpPr>
            <a:cxnSpLocks/>
          </p:cNvCxnSpPr>
          <p:nvPr/>
        </p:nvCxnSpPr>
        <p:spPr>
          <a:xfrm>
            <a:off x="4263582" y="3461777"/>
            <a:ext cx="6676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38076D74-CDDF-E641-8BB3-4B220A096F43}"/>
              </a:ext>
            </a:extLst>
          </p:cNvPr>
          <p:cNvCxnSpPr>
            <a:cxnSpLocks/>
          </p:cNvCxnSpPr>
          <p:nvPr/>
        </p:nvCxnSpPr>
        <p:spPr>
          <a:xfrm flipV="1">
            <a:off x="6292522" y="3458191"/>
            <a:ext cx="575027" cy="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標題 1">
            <a:extLst>
              <a:ext uri="{FF2B5EF4-FFF2-40B4-BE49-F238E27FC236}">
                <a16:creationId xmlns:a16="http://schemas.microsoft.com/office/drawing/2014/main" id="{45715266-48CC-9D41-ACF5-FE76E1CD3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2295815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>
            <a:extLst>
              <a:ext uri="{FF2B5EF4-FFF2-40B4-BE49-F238E27FC236}">
                <a16:creationId xmlns:a16="http://schemas.microsoft.com/office/drawing/2014/main" id="{C2494293-031B-5546-B98C-A5E73CF9F207}"/>
              </a:ext>
            </a:extLst>
          </p:cNvPr>
          <p:cNvGrpSpPr/>
          <p:nvPr/>
        </p:nvGrpSpPr>
        <p:grpSpPr>
          <a:xfrm>
            <a:off x="4437569" y="1628799"/>
            <a:ext cx="3199406" cy="989543"/>
            <a:chOff x="-489597" y="2799495"/>
            <a:chExt cx="3199406" cy="989543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DC4F10C4-DB3B-9342-9575-17F852D37F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489597" y="2799495"/>
              <a:ext cx="2150655" cy="989543"/>
            </a:xfrm>
            <a:prstGeom prst="rect">
              <a:avLst/>
            </a:prstGeom>
          </p:spPr>
        </p:pic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B57AC828-D2CB-D946-B0AB-CDBAD21E933F}"/>
                </a:ext>
              </a:extLst>
            </p:cNvPr>
            <p:cNvSpPr txBox="1"/>
            <p:nvPr/>
          </p:nvSpPr>
          <p:spPr>
            <a:xfrm>
              <a:off x="1995167" y="3209368"/>
              <a:ext cx="7146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dirty="0"/>
                <a:t>HR</a:t>
              </a:r>
              <a:endParaRPr kumimoji="1" lang="zh-TW" altLang="en-US" dirty="0"/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529F4231-E819-AF41-8F69-F635BA4174A2}"/>
              </a:ext>
            </a:extLst>
          </p:cNvPr>
          <p:cNvGrpSpPr/>
          <p:nvPr/>
        </p:nvGrpSpPr>
        <p:grpSpPr>
          <a:xfrm>
            <a:off x="4437569" y="3020743"/>
            <a:ext cx="3443048" cy="1094525"/>
            <a:chOff x="2436634" y="2719388"/>
            <a:chExt cx="3443048" cy="1094525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F4E6419D-4168-0B42-9A88-97325C636C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436634" y="2719388"/>
              <a:ext cx="2150655" cy="1094525"/>
            </a:xfrm>
            <a:prstGeom prst="rect">
              <a:avLst/>
            </a:prstGeom>
          </p:spPr>
        </p:pic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82313ACC-932C-5C4C-AA57-20D73ED727E6}"/>
                </a:ext>
              </a:extLst>
            </p:cNvPr>
            <p:cNvSpPr txBox="1"/>
            <p:nvPr/>
          </p:nvSpPr>
          <p:spPr>
            <a:xfrm>
              <a:off x="4677757" y="3289043"/>
              <a:ext cx="12019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/>
                <a:t>Bicubic X4</a:t>
              </a:r>
              <a:endParaRPr kumimoji="1" lang="zh-TW" altLang="en-US" dirty="0"/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D0C5CC35-539E-0A40-81AF-EC25DDF0969A}"/>
              </a:ext>
            </a:extLst>
          </p:cNvPr>
          <p:cNvGrpSpPr/>
          <p:nvPr/>
        </p:nvGrpSpPr>
        <p:grpSpPr>
          <a:xfrm>
            <a:off x="4437569" y="4599696"/>
            <a:ext cx="3446799" cy="989543"/>
            <a:chOff x="5220040" y="2809963"/>
            <a:chExt cx="3446799" cy="989543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37D17C2F-D72A-5946-AEC0-4A28912305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220040" y="2809963"/>
              <a:ext cx="2150655" cy="989543"/>
            </a:xfrm>
            <a:prstGeom prst="rect">
              <a:avLst/>
            </a:prstGeom>
          </p:spPr>
        </p:pic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A497DB52-7293-564A-A6D9-00F9CD097499}"/>
                </a:ext>
              </a:extLst>
            </p:cNvPr>
            <p:cNvSpPr txBox="1"/>
            <p:nvPr/>
          </p:nvSpPr>
          <p:spPr>
            <a:xfrm>
              <a:off x="7464914" y="3192247"/>
              <a:ext cx="12019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/>
                <a:t>WDSR X4</a:t>
              </a:r>
              <a:endParaRPr kumimoji="1" lang="zh-TW" altLang="en-US" dirty="0"/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CC8EE328-438D-E946-98BC-983A276062FA}"/>
              </a:ext>
            </a:extLst>
          </p:cNvPr>
          <p:cNvGrpSpPr/>
          <p:nvPr/>
        </p:nvGrpSpPr>
        <p:grpSpPr>
          <a:xfrm>
            <a:off x="755576" y="2047983"/>
            <a:ext cx="2516364" cy="3732349"/>
            <a:chOff x="658958" y="1647464"/>
            <a:chExt cx="2516364" cy="3732349"/>
          </a:xfrm>
        </p:grpSpPr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0AEC36A6-9B48-0D43-9E49-9AB10AF2E422}"/>
                </a:ext>
              </a:extLst>
            </p:cNvPr>
            <p:cNvGrpSpPr/>
            <p:nvPr/>
          </p:nvGrpSpPr>
          <p:grpSpPr>
            <a:xfrm>
              <a:off x="658958" y="1647464"/>
              <a:ext cx="2516364" cy="3256471"/>
              <a:chOff x="658958" y="1647464"/>
              <a:chExt cx="2516364" cy="3256471"/>
            </a:xfrm>
          </p:grpSpPr>
          <p:pic>
            <p:nvPicPr>
              <p:cNvPr id="10" name="圖片 9">
                <a:extLst>
                  <a:ext uri="{FF2B5EF4-FFF2-40B4-BE49-F238E27FC236}">
                    <a16:creationId xmlns:a16="http://schemas.microsoft.com/office/drawing/2014/main" id="{BF34C9F7-0B8C-894C-B734-F593C4FDFA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8958" y="1647464"/>
                <a:ext cx="2516364" cy="3256471"/>
              </a:xfrm>
              <a:prstGeom prst="rect">
                <a:avLst/>
              </a:prstGeom>
            </p:spPr>
          </p:pic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BCC0E87F-AFFF-BA4A-B891-5F5A3B0F5152}"/>
                  </a:ext>
                </a:extLst>
              </p:cNvPr>
              <p:cNvSpPr/>
              <p:nvPr/>
            </p:nvSpPr>
            <p:spPr>
              <a:xfrm>
                <a:off x="1235022" y="2420888"/>
                <a:ext cx="720080" cy="31956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</p:grp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D1B2AEB3-ECC6-B642-9E02-2B38E1EBA0AB}"/>
                </a:ext>
              </a:extLst>
            </p:cNvPr>
            <p:cNvSpPr txBox="1"/>
            <p:nvPr/>
          </p:nvSpPr>
          <p:spPr>
            <a:xfrm>
              <a:off x="1560270" y="5041259"/>
              <a:ext cx="7146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dirty="0"/>
                <a:t>HR</a:t>
              </a:r>
              <a:endParaRPr kumimoji="1" lang="zh-TW" altLang="en-US" dirty="0"/>
            </a:p>
          </p:txBody>
        </p:sp>
      </p:grp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F75D52B1-AB8C-4A4B-B6BF-0E8603764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4" y="981075"/>
            <a:ext cx="7467600" cy="556391"/>
          </a:xfrm>
        </p:spPr>
        <p:txBody>
          <a:bodyPr/>
          <a:lstStyle/>
          <a:p>
            <a:r>
              <a:rPr kumimoji="1" lang="en-US" altLang="zh-TW" dirty="0"/>
              <a:t>Result of the </a:t>
            </a:r>
            <a:r>
              <a:rPr kumimoji="1" lang="en" altLang="zh-TW" dirty="0">
                <a:solidFill>
                  <a:srgbClr val="7598D9">
                    <a:lumMod val="75000"/>
                  </a:srgbClr>
                </a:solidFill>
              </a:rPr>
              <a:t>WDSR on VGGFace2 </a:t>
            </a:r>
            <a:endParaRPr kumimoji="1" lang="zh-TW" altLang="en-US" dirty="0"/>
          </a:p>
        </p:txBody>
      </p:sp>
      <p:sp>
        <p:nvSpPr>
          <p:cNvPr id="20" name="標題 1">
            <a:extLst>
              <a:ext uri="{FF2B5EF4-FFF2-40B4-BE49-F238E27FC236}">
                <a16:creationId xmlns:a16="http://schemas.microsoft.com/office/drawing/2014/main" id="{202C41A0-BA2D-2245-A275-2EB5449B4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978774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5575EF-CCE1-794F-8FDC-BC91E1FFF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Face Recognition Dataset: </a:t>
            </a:r>
            <a:r>
              <a:rPr kumimoji="1" lang="en-US" altLang="zh-TW" dirty="0">
                <a:hlinkClick r:id="rId2"/>
              </a:rPr>
              <a:t>LFW</a:t>
            </a:r>
            <a:r>
              <a:rPr kumimoji="1" lang="en-US" altLang="zh-TW" dirty="0"/>
              <a:t> Face Dataset</a:t>
            </a:r>
          </a:p>
          <a:p>
            <a:pPr lvl="1"/>
            <a:r>
              <a:rPr kumimoji="1" lang="en-US" altLang="zh-TW" dirty="0"/>
              <a:t>5749 celebrities, each contains 1~10 images, 13233 images in total</a:t>
            </a:r>
          </a:p>
          <a:p>
            <a:r>
              <a:rPr kumimoji="1" lang="en-US" altLang="zh-TW" dirty="0"/>
              <a:t>My method:</a:t>
            </a:r>
          </a:p>
          <a:p>
            <a:pPr marL="823913" lvl="1" indent="-457200">
              <a:buFont typeface="+mj-lt"/>
              <a:buAutoNum type="arabicPeriod"/>
            </a:pPr>
            <a:r>
              <a:rPr kumimoji="1" lang="en-US" altLang="zh-TW" dirty="0"/>
              <a:t>For each celebrity, downloaded 10 images from google.</a:t>
            </a:r>
          </a:p>
          <a:p>
            <a:pPr marL="823913" lvl="1" indent="-457200">
              <a:buFont typeface="+mj-lt"/>
              <a:buAutoNum type="arabicPeriod"/>
            </a:pPr>
            <a:r>
              <a:rPr kumimoji="1" lang="en-US" altLang="zh-TW" dirty="0"/>
              <a:t>Applied Vgg16/Resnet50/</a:t>
            </a:r>
            <a:r>
              <a:rPr kumimoji="1" lang="en-US" altLang="zh-TW" dirty="0" err="1"/>
              <a:t>Facenet</a:t>
            </a:r>
            <a:r>
              <a:rPr kumimoji="1" lang="en-US" altLang="zh-TW" dirty="0"/>
              <a:t> face feature extractor to encode these images and merged to a NumPy array.</a:t>
            </a:r>
          </a:p>
          <a:p>
            <a:pPr marL="823913" lvl="1" indent="-457200">
              <a:buFont typeface="+mj-lt"/>
              <a:buAutoNum type="arabicPeriod"/>
            </a:pPr>
            <a:r>
              <a:rPr kumimoji="1" lang="en-US" altLang="zh-TW" dirty="0"/>
              <a:t>Encoded every image in LFW dataset and calculated the distance with each person’s feature.</a:t>
            </a:r>
          </a:p>
          <a:p>
            <a:endParaRPr kumimoji="1" lang="zh-TW" altLang="en-US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AE190D42-815A-EA4A-A074-39EA2717C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4150747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EEBA15-1947-F94F-A832-1E18247D0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6"/>
            <a:ext cx="8135937" cy="709612"/>
          </a:xfrm>
        </p:spPr>
        <p:txBody>
          <a:bodyPr/>
          <a:lstStyle/>
          <a:p>
            <a:r>
              <a:rPr kumimoji="1" lang="en-US" altLang="zh-TW" dirty="0"/>
              <a:t>Evaluate Face Recognition on LFW (1x)</a:t>
            </a:r>
            <a:endParaRPr kumimoji="1" lang="zh-TW" altLang="en-US" dirty="0"/>
          </a:p>
        </p:txBody>
      </p:sp>
      <p:graphicFrame>
        <p:nvGraphicFramePr>
          <p:cNvPr id="4" name="圖表 3">
            <a:extLst>
              <a:ext uri="{FF2B5EF4-FFF2-40B4-BE49-F238E27FC236}">
                <a16:creationId xmlns:a16="http://schemas.microsoft.com/office/drawing/2014/main" id="{E6DB8D1C-946C-3E42-8F12-715A4C5438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2920726"/>
              </p:ext>
            </p:extLst>
          </p:nvPr>
        </p:nvGraphicFramePr>
        <p:xfrm>
          <a:off x="1007889" y="1556792"/>
          <a:ext cx="7056784" cy="4824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標題 1">
            <a:extLst>
              <a:ext uri="{FF2B5EF4-FFF2-40B4-BE49-F238E27FC236}">
                <a16:creationId xmlns:a16="http://schemas.microsoft.com/office/drawing/2014/main" id="{D6F18013-5437-4C4D-895E-9D45320A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017090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DB17A7-3B69-BF4C-AF52-2DE872190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CB8A3B1B-D645-3340-BE2E-1B7D080F7893}"/>
              </a:ext>
            </a:extLst>
          </p:cNvPr>
          <p:cNvSpPr txBox="1">
            <a:spLocks/>
          </p:cNvSpPr>
          <p:nvPr/>
        </p:nvSpPr>
        <p:spPr bwMode="auto">
          <a:xfrm>
            <a:off x="468313" y="981076"/>
            <a:ext cx="8135937" cy="70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"/>
              <a:defRPr sz="2600" b="1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9763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0752F"/>
              </a:buClr>
              <a:buSzPct val="60000"/>
              <a:buFont typeface="Wingdings" panose="05000000000000000000" pitchFamily="2" charset="2"/>
              <a:buChar char="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EC3AE"/>
              </a:buClr>
              <a:buSzPct val="60000"/>
              <a:buFont typeface="Wingdings" panose="05000000000000000000" pitchFamily="2" charset="2"/>
              <a:buChar char="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DCAE9"/>
              </a:buClr>
              <a:buSzPct val="68000"/>
              <a:buFont typeface="Wingdings 2" panose="05020102010507070707" pitchFamily="18" charset="2"/>
              <a:buChar char="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Results of Bicubic and Super-resolution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E41EEA8-0440-EE4E-BD96-6D03C8FAC7CC}"/>
              </a:ext>
            </a:extLst>
          </p:cNvPr>
          <p:cNvSpPr txBox="1"/>
          <p:nvPr/>
        </p:nvSpPr>
        <p:spPr>
          <a:xfrm>
            <a:off x="1002526" y="3734151"/>
            <a:ext cx="7146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/>
              <a:t>HR</a:t>
            </a:r>
            <a:endParaRPr kumimoji="1"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1463794-5CCD-874B-9855-32C23BDCE940}"/>
              </a:ext>
            </a:extLst>
          </p:cNvPr>
          <p:cNvSpPr txBox="1"/>
          <p:nvPr/>
        </p:nvSpPr>
        <p:spPr>
          <a:xfrm>
            <a:off x="2792305" y="3672057"/>
            <a:ext cx="1108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/>
              <a:t>Bicubic4x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EBB0CCF-C59F-274E-87D4-F093E9C8565B}"/>
              </a:ext>
            </a:extLst>
          </p:cNvPr>
          <p:cNvSpPr txBox="1"/>
          <p:nvPr/>
        </p:nvSpPr>
        <p:spPr>
          <a:xfrm>
            <a:off x="6876256" y="3672057"/>
            <a:ext cx="929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</a:t>
            </a:r>
            <a:r>
              <a:rPr kumimoji="1" lang="en-US" altLang="zh-TW" dirty="0"/>
              <a:t>R4x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82F0E85-E7A4-F64A-B60F-6297C020C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92" y="1515846"/>
            <a:ext cx="7935913" cy="2292903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8F4C6F6C-471E-9846-A204-0E7757016D50}"/>
              </a:ext>
            </a:extLst>
          </p:cNvPr>
          <p:cNvSpPr txBox="1"/>
          <p:nvPr/>
        </p:nvSpPr>
        <p:spPr>
          <a:xfrm>
            <a:off x="4770296" y="3672057"/>
            <a:ext cx="1108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/>
              <a:t>Divided4x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76F9720-AC70-2940-AAE3-B1A158C88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848" y="3982735"/>
            <a:ext cx="8263799" cy="2652136"/>
          </a:xfrm>
          <a:prstGeom prst="rect">
            <a:avLst/>
          </a:prstGeom>
        </p:spPr>
      </p:pic>
      <p:sp>
        <p:nvSpPr>
          <p:cNvPr id="13" name="標題 1">
            <a:extLst>
              <a:ext uri="{FF2B5EF4-FFF2-40B4-BE49-F238E27FC236}">
                <a16:creationId xmlns:a16="http://schemas.microsoft.com/office/drawing/2014/main" id="{C2FF9710-8491-4F49-9C4F-40760E2F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2086411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DB17A7-3B69-BF4C-AF52-2DE872190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2ACF8B2B-EF2C-DA48-9104-AB618D3CD444}"/>
              </a:ext>
            </a:extLst>
          </p:cNvPr>
          <p:cNvSpPr txBox="1">
            <a:spLocks/>
          </p:cNvSpPr>
          <p:nvPr/>
        </p:nvSpPr>
        <p:spPr bwMode="auto">
          <a:xfrm>
            <a:off x="468313" y="981076"/>
            <a:ext cx="8135937" cy="70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"/>
              <a:defRPr sz="2600" b="1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9763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0752F"/>
              </a:buClr>
              <a:buSzPct val="60000"/>
              <a:buFont typeface="Wingdings" panose="05000000000000000000" pitchFamily="2" charset="2"/>
              <a:buChar char="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EC3AE"/>
              </a:buClr>
              <a:buSzPct val="60000"/>
              <a:buFont typeface="Wingdings" panose="05000000000000000000" pitchFamily="2" charset="2"/>
              <a:buChar char="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DCAE9"/>
              </a:buClr>
              <a:buSzPct val="68000"/>
              <a:buFont typeface="Wingdings 2" panose="05020102010507070707" pitchFamily="18" charset="2"/>
              <a:buChar char="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Results of Bicubic and Super-Resolution on LFW</a:t>
            </a:r>
          </a:p>
        </p:txBody>
      </p:sp>
      <p:graphicFrame>
        <p:nvGraphicFramePr>
          <p:cNvPr id="6" name="圖表 5">
            <a:extLst>
              <a:ext uri="{FF2B5EF4-FFF2-40B4-BE49-F238E27FC236}">
                <a16:creationId xmlns:a16="http://schemas.microsoft.com/office/drawing/2014/main" id="{F8E93335-D123-044A-9E33-B0F6E96E09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0347885"/>
              </p:ext>
            </p:extLst>
          </p:nvPr>
        </p:nvGraphicFramePr>
        <p:xfrm>
          <a:off x="1043608" y="1916832"/>
          <a:ext cx="6768752" cy="4640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標題 1">
            <a:extLst>
              <a:ext uri="{FF2B5EF4-FFF2-40B4-BE49-F238E27FC236}">
                <a16:creationId xmlns:a16="http://schemas.microsoft.com/office/drawing/2014/main" id="{888BF9AA-43D1-AB4A-B8EC-CC39CEFC7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2505677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cap="none" dirty="0"/>
              <a:t>Outline</a:t>
            </a:r>
            <a:endParaRPr lang="zh-TW" altLang="en-US" dirty="0"/>
          </a:p>
        </p:txBody>
      </p:sp>
      <p:sp>
        <p:nvSpPr>
          <p:cNvPr id="819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Introduction</a:t>
            </a:r>
          </a:p>
          <a:p>
            <a:pPr>
              <a:defRPr/>
            </a:pPr>
            <a:r>
              <a:rPr lang="en-US" altLang="zh-TW" dirty="0"/>
              <a:t>Related Work</a:t>
            </a:r>
          </a:p>
          <a:p>
            <a:pPr>
              <a:defRPr/>
            </a:pPr>
            <a:r>
              <a:rPr lang="en-US" altLang="zh-TW" dirty="0"/>
              <a:t>Approach</a:t>
            </a:r>
          </a:p>
          <a:p>
            <a:pPr>
              <a:defRPr/>
            </a:pPr>
            <a:r>
              <a:rPr lang="en-US" altLang="zh-TW" dirty="0"/>
              <a:t>Experiments</a:t>
            </a:r>
          </a:p>
          <a:p>
            <a:pPr>
              <a:defRPr/>
            </a:pPr>
            <a:r>
              <a:rPr lang="en-US" altLang="zh-TW" dirty="0"/>
              <a:t>Conclusion</a:t>
            </a:r>
          </a:p>
          <a:p>
            <a:pPr>
              <a:defRPr/>
            </a:pPr>
            <a:r>
              <a:rPr lang="en-US" altLang="zh-TW" dirty="0"/>
              <a:t>References</a:t>
            </a:r>
          </a:p>
          <a:p>
            <a:pPr>
              <a:defRPr/>
            </a:pPr>
            <a:endParaRPr lang="en-US" altLang="zh-TW" dirty="0"/>
          </a:p>
          <a:p>
            <a:pPr>
              <a:defRPr/>
            </a:pPr>
            <a:endParaRPr lang="en-US" altLang="zh-TW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F1BC1AB5-1FFE-CB42-82A8-9D2620D3F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95FD27C-3878-B94A-AA99-03114B4B5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Face Recognition</a:t>
            </a:r>
            <a:endParaRPr lang="zh-TW" altLang="en-US" dirty="0"/>
          </a:p>
        </p:txBody>
      </p:sp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F868AF1B-C7CC-AB45-86CE-CD742B957539}"/>
              </a:ext>
            </a:extLst>
          </p:cNvPr>
          <p:cNvCxnSpPr>
            <a:cxnSpLocks/>
            <a:stCxn id="26" idx="3"/>
            <a:endCxn id="14" idx="1"/>
          </p:cNvCxnSpPr>
          <p:nvPr/>
        </p:nvCxnSpPr>
        <p:spPr>
          <a:xfrm>
            <a:off x="2821243" y="3068960"/>
            <a:ext cx="758885" cy="57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圓角矩形 13">
                <a:extLst>
                  <a:ext uri="{FF2B5EF4-FFF2-40B4-BE49-F238E27FC236}">
                    <a16:creationId xmlns:a16="http://schemas.microsoft.com/office/drawing/2014/main" id="{2EEBBFA6-E4BC-244A-A077-5AAD3F9F8C9A}"/>
                  </a:ext>
                </a:extLst>
              </p:cNvPr>
              <p:cNvSpPr/>
              <p:nvPr/>
            </p:nvSpPr>
            <p:spPr>
              <a:xfrm>
                <a:off x="3580128" y="2642700"/>
                <a:ext cx="2015736" cy="86409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sz="1800" dirty="0"/>
                  <a:t>Face Recognition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18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kumimoji="1" lang="en-US" altLang="zh-TW" sz="1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TW" sz="1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zh-TW" sz="1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en-US" altLang="zh-TW" sz="1800" dirty="0"/>
              </a:p>
            </p:txBody>
          </p:sp>
        </mc:Choice>
        <mc:Fallback xmlns="">
          <p:sp>
            <p:nvSpPr>
              <p:cNvPr id="14" name="圓角矩形 13">
                <a:extLst>
                  <a:ext uri="{FF2B5EF4-FFF2-40B4-BE49-F238E27FC236}">
                    <a16:creationId xmlns:a16="http://schemas.microsoft.com/office/drawing/2014/main" id="{2EEBBFA6-E4BC-244A-A077-5AAD3F9F8C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0128" y="2642700"/>
                <a:ext cx="2015736" cy="864096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4BBB36E0-6ADD-C848-8CCA-2F5953A1B1F1}"/>
              </a:ext>
            </a:extLst>
          </p:cNvPr>
          <p:cNvCxnSpPr>
            <a:cxnSpLocks/>
            <a:stCxn id="14" idx="3"/>
            <a:endCxn id="20" idx="1"/>
          </p:cNvCxnSpPr>
          <p:nvPr/>
        </p:nvCxnSpPr>
        <p:spPr>
          <a:xfrm>
            <a:off x="5595864" y="3074748"/>
            <a:ext cx="56224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左大括弧 19">
            <a:extLst>
              <a:ext uri="{FF2B5EF4-FFF2-40B4-BE49-F238E27FC236}">
                <a16:creationId xmlns:a16="http://schemas.microsoft.com/office/drawing/2014/main" id="{A68DE3E8-331A-1D40-AEE1-1ABDE076D51C}"/>
              </a:ext>
            </a:extLst>
          </p:cNvPr>
          <p:cNvSpPr/>
          <p:nvPr/>
        </p:nvSpPr>
        <p:spPr>
          <a:xfrm>
            <a:off x="6158104" y="2588675"/>
            <a:ext cx="393289" cy="972145"/>
          </a:xfrm>
          <a:prstGeom prst="lef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6" name="圖片 25" descr="一張含有 個人, 圍欄, 男人, 木製的 的圖片&#10;&#10;自動產生的描述">
            <a:extLst>
              <a:ext uri="{FF2B5EF4-FFF2-40B4-BE49-F238E27FC236}">
                <a16:creationId xmlns:a16="http://schemas.microsoft.com/office/drawing/2014/main" id="{E1CBDCAC-2BD5-5B41-87E8-C84728CD6B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5507" y="1962037"/>
            <a:ext cx="2015736" cy="2213845"/>
          </a:xfrm>
          <a:prstGeom prst="rect">
            <a:avLst/>
          </a:prstGeom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B664F9DA-3F2D-A040-A861-133CF6776D15}"/>
              </a:ext>
            </a:extLst>
          </p:cNvPr>
          <p:cNvSpPr txBox="1"/>
          <p:nvPr/>
        </p:nvSpPr>
        <p:spPr>
          <a:xfrm>
            <a:off x="6619747" y="2419398"/>
            <a:ext cx="1088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800" dirty="0"/>
              <a:t>+1 </a:t>
            </a:r>
            <a:r>
              <a:rPr kumimoji="1" lang="en-US" altLang="zh-TW" sz="1800" dirty="0">
                <a:solidFill>
                  <a:schemeClr val="accent2">
                    <a:lumMod val="75000"/>
                  </a:schemeClr>
                </a:solidFill>
              </a:rPr>
              <a:t>Kevin</a:t>
            </a:r>
          </a:p>
          <a:p>
            <a:r>
              <a:rPr lang="en-US" altLang="zh-TW" sz="1800" dirty="0">
                <a:solidFill>
                  <a:schemeClr val="accent2">
                    <a:lumMod val="75000"/>
                  </a:schemeClr>
                </a:solidFill>
              </a:rPr>
              <a:t>    </a:t>
            </a:r>
            <a:endParaRPr kumimoji="1" lang="zh-TW" altLang="en-US" sz="1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CC8ACD7B-6892-7241-8F27-2EC6E6E63714}"/>
              </a:ext>
            </a:extLst>
          </p:cNvPr>
          <p:cNvSpPr txBox="1"/>
          <p:nvPr/>
        </p:nvSpPr>
        <p:spPr>
          <a:xfrm>
            <a:off x="6643708" y="3391543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800" dirty="0"/>
              <a:t>-</a:t>
            </a:r>
            <a:r>
              <a:rPr kumimoji="1" lang="en-US" altLang="zh-TW" sz="1800" dirty="0"/>
              <a:t>1 </a:t>
            </a:r>
            <a:r>
              <a:rPr kumimoji="1" lang="en-US" altLang="zh-TW" sz="1800" dirty="0">
                <a:solidFill>
                  <a:srgbClr val="C00000"/>
                </a:solidFill>
              </a:rPr>
              <a:t>intruder</a:t>
            </a:r>
            <a:endParaRPr kumimoji="1" lang="zh-TW" altLang="en-US" sz="1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4857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73ACC34-FA48-B747-96FC-0E5829143C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/>
                  <a:t>Confusion Matrix</a:t>
                </a:r>
              </a:p>
              <a:p>
                <a:pPr lvl="1"/>
                <a:r>
                  <a:rPr lang="en-US" altLang="zh-TW" dirty="0"/>
                  <a:t>Ground Truth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TW" dirty="0"/>
              </a:p>
              <a:p>
                <a:pPr lvl="1"/>
                <a:r>
                  <a:rPr lang="en-US" altLang="zh-TW" dirty="0"/>
                  <a:t>Face Recognition System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TW" dirty="0"/>
              </a:p>
              <a:p>
                <a:pPr lvl="1"/>
                <a:r>
                  <a:rPr kumimoji="1" lang="en-US" altLang="zh-TW" dirty="0"/>
                  <a:t>False Positive is defined as an identity’s face that is recognized as another.</a:t>
                </a:r>
              </a:p>
              <a:p>
                <a:pPr lvl="1"/>
                <a:r>
                  <a:rPr lang="en-US" altLang="zh-TW" dirty="0"/>
                  <a:t>False Negative is defined as face detection error rate or below the threshold</a:t>
                </a:r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73ACC34-FA48-B747-96FC-0E5829143C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67" t="-8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標題 1">
            <a:extLst>
              <a:ext uri="{FF2B5EF4-FFF2-40B4-BE49-F238E27FC236}">
                <a16:creationId xmlns:a16="http://schemas.microsoft.com/office/drawing/2014/main" id="{B396D2B0-D35C-6B40-8F8C-4F55FFA6C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F4A19217-64D9-DD47-9635-4F6124ADE7F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88280400"/>
                  </p:ext>
                </p:extLst>
              </p:nvPr>
            </p:nvGraphicFramePr>
            <p:xfrm>
              <a:off x="971600" y="3933056"/>
              <a:ext cx="7119024" cy="259228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56605">
                      <a:extLst>
                        <a:ext uri="{9D8B030D-6E8A-4147-A177-3AD203B41FA5}">
                          <a16:colId xmlns:a16="http://schemas.microsoft.com/office/drawing/2014/main" val="1463374358"/>
                        </a:ext>
                      </a:extLst>
                    </a:gridCol>
                    <a:gridCol w="938742">
                      <a:extLst>
                        <a:ext uri="{9D8B030D-6E8A-4147-A177-3AD203B41FA5}">
                          <a16:colId xmlns:a16="http://schemas.microsoft.com/office/drawing/2014/main" val="1259555167"/>
                        </a:ext>
                      </a:extLst>
                    </a:gridCol>
                    <a:gridCol w="2507172">
                      <a:extLst>
                        <a:ext uri="{9D8B030D-6E8A-4147-A177-3AD203B41FA5}">
                          <a16:colId xmlns:a16="http://schemas.microsoft.com/office/drawing/2014/main" val="2355178483"/>
                        </a:ext>
                      </a:extLst>
                    </a:gridCol>
                    <a:gridCol w="2316505">
                      <a:extLst>
                        <a:ext uri="{9D8B030D-6E8A-4147-A177-3AD203B41FA5}">
                          <a16:colId xmlns:a16="http://schemas.microsoft.com/office/drawing/2014/main" val="3493349018"/>
                        </a:ext>
                      </a:extLst>
                    </a:gridCol>
                  </a:tblGrid>
                  <a:tr h="437938">
                    <a:tc rowSpan="2"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Confusion Matrix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  <m:r>
                                  <a:rPr lang="en-US" altLang="zh-TW" b="1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TW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altLang="zh-TW" b="1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TW" alt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67777594"/>
                      </a:ext>
                    </a:extLst>
                  </a:tr>
                  <a:tr h="437938">
                    <a:tc gridSpan="2"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+1</a:t>
                          </a:r>
                          <a:endParaRPr lang="zh-TW" alt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-1</a:t>
                          </a:r>
                          <a:endParaRPr lang="zh-TW" altLang="en-US" dirty="0"/>
                        </a:p>
                      </a:txBody>
                      <a:tcPr anchor="ctr">
                        <a:lnT w="381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82964592"/>
                      </a:ext>
                    </a:extLst>
                  </a:tr>
                  <a:tr h="858206">
                    <a:tc rowSpan="2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TW" altLang="en-US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+1</a:t>
                          </a:r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True Positive (TP) 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>
                              <a:solidFill>
                                <a:srgbClr val="C00000"/>
                              </a:solidFill>
                            </a:rPr>
                            <a:t>False Negative (FN)</a:t>
                          </a:r>
                          <a:endParaRPr lang="zh-TW" altLang="en-US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538573649"/>
                      </a:ext>
                    </a:extLst>
                  </a:tr>
                  <a:tr h="858206">
                    <a:tc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-1</a:t>
                          </a:r>
                          <a:endParaRPr lang="zh-TW" altLang="en-US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>
                              <a:solidFill>
                                <a:srgbClr val="C00000"/>
                              </a:solidFill>
                            </a:rPr>
                            <a:t>False Positive (FP) 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True Negative (TN)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38274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F4A19217-64D9-DD47-9635-4F6124ADE7F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88280400"/>
                  </p:ext>
                </p:extLst>
              </p:nvPr>
            </p:nvGraphicFramePr>
            <p:xfrm>
              <a:off x="971600" y="3933056"/>
              <a:ext cx="7119024" cy="259228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56605">
                      <a:extLst>
                        <a:ext uri="{9D8B030D-6E8A-4147-A177-3AD203B41FA5}">
                          <a16:colId xmlns:a16="http://schemas.microsoft.com/office/drawing/2014/main" val="1463374358"/>
                        </a:ext>
                      </a:extLst>
                    </a:gridCol>
                    <a:gridCol w="938742">
                      <a:extLst>
                        <a:ext uri="{9D8B030D-6E8A-4147-A177-3AD203B41FA5}">
                          <a16:colId xmlns:a16="http://schemas.microsoft.com/office/drawing/2014/main" val="1259555167"/>
                        </a:ext>
                      </a:extLst>
                    </a:gridCol>
                    <a:gridCol w="2507172">
                      <a:extLst>
                        <a:ext uri="{9D8B030D-6E8A-4147-A177-3AD203B41FA5}">
                          <a16:colId xmlns:a16="http://schemas.microsoft.com/office/drawing/2014/main" val="2355178483"/>
                        </a:ext>
                      </a:extLst>
                    </a:gridCol>
                    <a:gridCol w="2316505">
                      <a:extLst>
                        <a:ext uri="{9D8B030D-6E8A-4147-A177-3AD203B41FA5}">
                          <a16:colId xmlns:a16="http://schemas.microsoft.com/office/drawing/2014/main" val="3493349018"/>
                        </a:ext>
                      </a:extLst>
                    </a:gridCol>
                  </a:tblGrid>
                  <a:tr h="437938">
                    <a:tc rowSpan="2"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Confusion Matrix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47769" b="-488571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67777594"/>
                      </a:ext>
                    </a:extLst>
                  </a:tr>
                  <a:tr h="437938">
                    <a:tc gridSpan="2"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+1</a:t>
                          </a:r>
                          <a:endParaRPr lang="zh-TW" alt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-1</a:t>
                          </a:r>
                          <a:endParaRPr lang="zh-TW" altLang="en-US" dirty="0"/>
                        </a:p>
                      </a:txBody>
                      <a:tcPr anchor="ctr">
                        <a:lnT w="381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82964592"/>
                      </a:ext>
                    </a:extLst>
                  </a:tr>
                  <a:tr h="858206">
                    <a:tc row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935" t="-50735" r="-425234" b="-7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+1</a:t>
                          </a:r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True Positive (TP) 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>
                              <a:solidFill>
                                <a:srgbClr val="C00000"/>
                              </a:solidFill>
                            </a:rPr>
                            <a:t>False Negative (FN)</a:t>
                          </a:r>
                          <a:endParaRPr lang="zh-TW" altLang="en-US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538573649"/>
                      </a:ext>
                    </a:extLst>
                  </a:tr>
                  <a:tr h="858206">
                    <a:tc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-1</a:t>
                          </a:r>
                          <a:endParaRPr lang="zh-TW" altLang="en-US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>
                              <a:solidFill>
                                <a:srgbClr val="C00000"/>
                              </a:solidFill>
                            </a:rPr>
                            <a:t>False Positive (FP) 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True Negative (TN)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382741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20845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73ACC34-FA48-B747-96FC-0E5829143C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/>
                  <a:t>Cost Matrix</a:t>
                </a:r>
              </a:p>
              <a:p>
                <a:pPr lvl="1"/>
                <a:r>
                  <a:rPr lang="en-US" altLang="zh-TW" dirty="0"/>
                  <a:t>Ground Truth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TW" dirty="0"/>
              </a:p>
              <a:p>
                <a:pPr lvl="1"/>
                <a:r>
                  <a:rPr lang="en-US" altLang="zh-TW" dirty="0"/>
                  <a:t>Face Recognition System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TW" dirty="0"/>
              </a:p>
              <a:p>
                <a:pPr lvl="1"/>
                <a:r>
                  <a:rPr lang="en-US" altLang="zh-TW" dirty="0"/>
                  <a:t>Care about False Positive</a:t>
                </a:r>
              </a:p>
              <a:p>
                <a:pPr lvl="1"/>
                <a:r>
                  <a:rPr lang="en-US" altLang="zh-TW" dirty="0"/>
                  <a:t>The lower, the better</a:t>
                </a: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73ACC34-FA48-B747-96FC-0E5829143C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67" t="-8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標題 1">
            <a:extLst>
              <a:ext uri="{FF2B5EF4-FFF2-40B4-BE49-F238E27FC236}">
                <a16:creationId xmlns:a16="http://schemas.microsoft.com/office/drawing/2014/main" id="{B396D2B0-D35C-6B40-8F8C-4F55FFA6C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F4A19217-64D9-DD47-9635-4F6124ADE7F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38174488"/>
                  </p:ext>
                </p:extLst>
              </p:nvPr>
            </p:nvGraphicFramePr>
            <p:xfrm>
              <a:off x="971600" y="3398208"/>
              <a:ext cx="6260097" cy="20662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92927">
                      <a:extLst>
                        <a:ext uri="{9D8B030D-6E8A-4147-A177-3AD203B41FA5}">
                          <a16:colId xmlns:a16="http://schemas.microsoft.com/office/drawing/2014/main" val="1463374358"/>
                        </a:ext>
                      </a:extLst>
                    </a:gridCol>
                    <a:gridCol w="825481">
                      <a:extLst>
                        <a:ext uri="{9D8B030D-6E8A-4147-A177-3AD203B41FA5}">
                          <a16:colId xmlns:a16="http://schemas.microsoft.com/office/drawing/2014/main" val="1259555167"/>
                        </a:ext>
                      </a:extLst>
                    </a:gridCol>
                    <a:gridCol w="2204676">
                      <a:extLst>
                        <a:ext uri="{9D8B030D-6E8A-4147-A177-3AD203B41FA5}">
                          <a16:colId xmlns:a16="http://schemas.microsoft.com/office/drawing/2014/main" val="2355178483"/>
                        </a:ext>
                      </a:extLst>
                    </a:gridCol>
                    <a:gridCol w="2037013">
                      <a:extLst>
                        <a:ext uri="{9D8B030D-6E8A-4147-A177-3AD203B41FA5}">
                          <a16:colId xmlns:a16="http://schemas.microsoft.com/office/drawing/2014/main" val="3493349018"/>
                        </a:ext>
                      </a:extLst>
                    </a:gridCol>
                  </a:tblGrid>
                  <a:tr h="340560">
                    <a:tc rowSpan="2"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Confusion Matrix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  <m:r>
                                  <a:rPr lang="en-US" altLang="zh-TW" b="1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TW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  <m:r>
                                  <a:rPr lang="en-US" altLang="zh-TW" b="1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TW" alt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67777594"/>
                      </a:ext>
                    </a:extLst>
                  </a:tr>
                  <a:tr h="340560">
                    <a:tc gridSpan="2"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+1</a:t>
                          </a:r>
                          <a:endParaRPr lang="zh-TW" alt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-1</a:t>
                          </a:r>
                          <a:endParaRPr lang="zh-TW" altLang="en-US" dirty="0"/>
                        </a:p>
                      </a:txBody>
                      <a:tcPr anchor="ctr">
                        <a:lnT w="381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82964592"/>
                      </a:ext>
                    </a:extLst>
                  </a:tr>
                  <a:tr h="667379">
                    <a:tc rowSpan="2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TW" altLang="en-US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+1</a:t>
                          </a:r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>
                              <a:solidFill>
                                <a:srgbClr val="C00000"/>
                              </a:solidFill>
                            </a:rPr>
                            <a:t>1</a:t>
                          </a:r>
                          <a:endParaRPr lang="zh-TW" altLang="en-US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538573649"/>
                      </a:ext>
                    </a:extLst>
                  </a:tr>
                  <a:tr h="667379">
                    <a:tc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-1</a:t>
                          </a:r>
                          <a:endParaRPr lang="zh-TW" altLang="en-US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>
                              <a:solidFill>
                                <a:srgbClr val="C00000"/>
                              </a:solidFill>
                            </a:rPr>
                            <a:t>1000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38274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F4A19217-64D9-DD47-9635-4F6124ADE7F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38174488"/>
                  </p:ext>
                </p:extLst>
              </p:nvPr>
            </p:nvGraphicFramePr>
            <p:xfrm>
              <a:off x="971600" y="3398208"/>
              <a:ext cx="6260097" cy="20662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92927">
                      <a:extLst>
                        <a:ext uri="{9D8B030D-6E8A-4147-A177-3AD203B41FA5}">
                          <a16:colId xmlns:a16="http://schemas.microsoft.com/office/drawing/2014/main" val="1463374358"/>
                        </a:ext>
                      </a:extLst>
                    </a:gridCol>
                    <a:gridCol w="825481">
                      <a:extLst>
                        <a:ext uri="{9D8B030D-6E8A-4147-A177-3AD203B41FA5}">
                          <a16:colId xmlns:a16="http://schemas.microsoft.com/office/drawing/2014/main" val="1259555167"/>
                        </a:ext>
                      </a:extLst>
                    </a:gridCol>
                    <a:gridCol w="2204676">
                      <a:extLst>
                        <a:ext uri="{9D8B030D-6E8A-4147-A177-3AD203B41FA5}">
                          <a16:colId xmlns:a16="http://schemas.microsoft.com/office/drawing/2014/main" val="2355178483"/>
                        </a:ext>
                      </a:extLst>
                    </a:gridCol>
                    <a:gridCol w="2037013">
                      <a:extLst>
                        <a:ext uri="{9D8B030D-6E8A-4147-A177-3AD203B41FA5}">
                          <a16:colId xmlns:a16="http://schemas.microsoft.com/office/drawing/2014/main" val="3493349018"/>
                        </a:ext>
                      </a:extLst>
                    </a:gridCol>
                  </a:tblGrid>
                  <a:tr h="365760">
                    <a:tc rowSpan="2"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Confusion Matrix</a:t>
                          </a:r>
                        </a:p>
                      </a:txBody>
                      <a:tcPr anchor="ctr"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rowSpan="2"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47761" t="-3448" b="-46551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67777594"/>
                      </a:ext>
                    </a:extLst>
                  </a:tr>
                  <a:tr h="365760">
                    <a:tc gridSpan="2"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 hMerge="1"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+1</a:t>
                          </a:r>
                          <a:endParaRPr lang="zh-TW" altLang="en-US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-1</a:t>
                          </a:r>
                          <a:endParaRPr lang="zh-TW" altLang="en-US" dirty="0"/>
                        </a:p>
                      </a:txBody>
                      <a:tcPr anchor="ctr">
                        <a:lnT w="381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82964592"/>
                      </a:ext>
                    </a:extLst>
                  </a:tr>
                  <a:tr h="667379">
                    <a:tc rowSpan="2"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64" t="-55660" r="-4255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+1</a:t>
                          </a:r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>
                              <a:solidFill>
                                <a:srgbClr val="C00000"/>
                              </a:solidFill>
                            </a:rPr>
                            <a:t>1</a:t>
                          </a:r>
                          <a:endParaRPr lang="zh-TW" altLang="en-US" dirty="0">
                            <a:solidFill>
                              <a:srgbClr val="C00000"/>
                            </a:solidFill>
                          </a:endParaRPr>
                        </a:p>
                      </a:txBody>
                      <a:tcPr anchor="ctr"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538573649"/>
                      </a:ext>
                    </a:extLst>
                  </a:tr>
                  <a:tr h="667379">
                    <a:tc vMerge="1">
                      <a:txBody>
                        <a:bodyPr/>
                        <a:lstStyle/>
                        <a:p>
                          <a:endParaRPr lang="zh-TW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dirty="0"/>
                            <a:t>-1</a:t>
                          </a:r>
                          <a:endParaRPr lang="zh-TW" altLang="en-US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>
                              <a:solidFill>
                                <a:srgbClr val="C00000"/>
                              </a:solidFill>
                            </a:rPr>
                            <a:t>1000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dirty="0"/>
                            <a:t>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382741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1839327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B6B5D1-CD78-DD46-80B4-2D19481F3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Evaluate on small dataset</a:t>
            </a:r>
          </a:p>
          <a:p>
            <a:pPr lvl="1"/>
            <a:r>
              <a:rPr kumimoji="1" lang="en-US" altLang="zh-TW" dirty="0"/>
              <a:t>28 identities in our lab, each has 5 pictures</a:t>
            </a:r>
          </a:p>
          <a:p>
            <a:pPr lvl="1"/>
            <a:r>
              <a:rPr kumimoji="1" lang="en-US" altLang="zh-TW" dirty="0"/>
              <a:t>For each identity, select an image as test image and repeat </a:t>
            </a:r>
            <a:r>
              <a:rPr kumimoji="1" lang="en-US" altLang="zh-TW"/>
              <a:t>5 times.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Use different Face detection methods</a:t>
            </a:r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B13FDD7D-F336-E946-9E50-6B4CA5CC7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05A1C576-63EC-2644-A544-D38B32295E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368774"/>
              </p:ext>
            </p:extLst>
          </p:nvPr>
        </p:nvGraphicFramePr>
        <p:xfrm>
          <a:off x="1043608" y="3645024"/>
          <a:ext cx="6768753" cy="1749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6251">
                  <a:extLst>
                    <a:ext uri="{9D8B030D-6E8A-4147-A177-3AD203B41FA5}">
                      <a16:colId xmlns:a16="http://schemas.microsoft.com/office/drawing/2014/main" val="3525439328"/>
                    </a:ext>
                  </a:extLst>
                </a:gridCol>
                <a:gridCol w="2256251">
                  <a:extLst>
                    <a:ext uri="{9D8B030D-6E8A-4147-A177-3AD203B41FA5}">
                      <a16:colId xmlns:a16="http://schemas.microsoft.com/office/drawing/2014/main" val="614499802"/>
                    </a:ext>
                  </a:extLst>
                </a:gridCol>
                <a:gridCol w="2256251">
                  <a:extLst>
                    <a:ext uri="{9D8B030D-6E8A-4147-A177-3AD203B41FA5}">
                      <a16:colId xmlns:a16="http://schemas.microsoft.com/office/drawing/2014/main" val="2061341777"/>
                    </a:ext>
                  </a:extLst>
                </a:gridCol>
              </a:tblGrid>
              <a:tr h="437451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FaceBoxes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MTCNN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0185777"/>
                  </a:ext>
                </a:extLst>
              </a:tr>
              <a:tr h="437451">
                <a:tc>
                  <a:txBody>
                    <a:bodyPr/>
                    <a:lstStyle/>
                    <a:p>
                      <a:r>
                        <a:rPr lang="en-US" altLang="zh-TW" dirty="0"/>
                        <a:t>False Positive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0.71% (1/140)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0.71% (1/140)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695309"/>
                  </a:ext>
                </a:extLst>
              </a:tr>
              <a:tr h="437451">
                <a:tc>
                  <a:txBody>
                    <a:bodyPr/>
                    <a:lstStyle/>
                    <a:p>
                      <a:r>
                        <a:rPr lang="en-US" altLang="zh-TW" dirty="0"/>
                        <a:t>False Negative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5.71% (8/140)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2.85% (4/140)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715249"/>
                  </a:ext>
                </a:extLst>
              </a:tr>
              <a:tr h="437451">
                <a:tc>
                  <a:txBody>
                    <a:bodyPr/>
                    <a:lstStyle/>
                    <a:p>
                      <a:r>
                        <a:rPr lang="en-US" altLang="zh-TW" dirty="0"/>
                        <a:t>Cost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1008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840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9709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B6B5D1-CD78-DD46-80B4-2D19481F3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Evaluate on Helen Dataset</a:t>
            </a:r>
          </a:p>
          <a:p>
            <a:pPr lvl="1"/>
            <a:r>
              <a:rPr kumimoji="1" lang="en-US" altLang="zh-TW" dirty="0"/>
              <a:t>2000 images, each have one or more people</a:t>
            </a:r>
          </a:p>
          <a:p>
            <a:pPr lvl="1"/>
            <a:r>
              <a:rPr kumimoji="1" lang="en-US" altLang="zh-TW" dirty="0"/>
              <a:t>None of one is in our database</a:t>
            </a:r>
          </a:p>
          <a:p>
            <a:pPr lvl="1"/>
            <a:r>
              <a:rPr kumimoji="1" lang="en-US" altLang="zh-TW" dirty="0"/>
              <a:t>Use different Face detection methods</a:t>
            </a:r>
          </a:p>
          <a:p>
            <a:pPr lvl="1"/>
            <a:endParaRPr kumimoji="1" lang="en-US" altLang="zh-TW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B13FDD7D-F336-E946-9E50-6B4CA5CC7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05A1C576-63EC-2644-A544-D38B32295E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9679864"/>
              </p:ext>
            </p:extLst>
          </p:nvPr>
        </p:nvGraphicFramePr>
        <p:xfrm>
          <a:off x="1007889" y="3717032"/>
          <a:ext cx="7056783" cy="18204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2261">
                  <a:extLst>
                    <a:ext uri="{9D8B030D-6E8A-4147-A177-3AD203B41FA5}">
                      <a16:colId xmlns:a16="http://schemas.microsoft.com/office/drawing/2014/main" val="3525439328"/>
                    </a:ext>
                  </a:extLst>
                </a:gridCol>
                <a:gridCol w="2352261">
                  <a:extLst>
                    <a:ext uri="{9D8B030D-6E8A-4147-A177-3AD203B41FA5}">
                      <a16:colId xmlns:a16="http://schemas.microsoft.com/office/drawing/2014/main" val="614499802"/>
                    </a:ext>
                  </a:extLst>
                </a:gridCol>
                <a:gridCol w="2352261">
                  <a:extLst>
                    <a:ext uri="{9D8B030D-6E8A-4147-A177-3AD203B41FA5}">
                      <a16:colId xmlns:a16="http://schemas.microsoft.com/office/drawing/2014/main" val="2061341777"/>
                    </a:ext>
                  </a:extLst>
                </a:gridCol>
              </a:tblGrid>
              <a:tr h="455109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FaceBoxes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MTCNN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0185777"/>
                  </a:ext>
                </a:extLst>
              </a:tr>
              <a:tr h="4551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False Positive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0.05% (1/2000)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 0.1% (2/2000)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672006"/>
                  </a:ext>
                </a:extLst>
              </a:tr>
              <a:tr h="4551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False Negative 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20.95% (419/2000)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0.2% (4/2000)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5313918"/>
                  </a:ext>
                </a:extLst>
              </a:tr>
              <a:tr h="455109">
                <a:tc>
                  <a:txBody>
                    <a:bodyPr/>
                    <a:lstStyle/>
                    <a:p>
                      <a:r>
                        <a:rPr lang="en-US" altLang="zh-TW" dirty="0"/>
                        <a:t>Cost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1419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2004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188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2500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ED4DF1-4569-EB49-8DA1-8E19D16B4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CONCLUSION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0F119A-2181-144D-A43B-B7B77B398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636732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 algn="ctr">
              <a:buFont typeface="Wingdings" panose="05000000000000000000" pitchFamily="2" charset="2"/>
              <a:buNone/>
              <a:defRPr/>
            </a:pPr>
            <a:r>
              <a:rPr lang="en-US" altLang="zh-TW" i="1" dirty="0"/>
              <a:t>Thank you for your attention</a:t>
            </a:r>
            <a:endParaRPr lang="zh-TW" altLang="en-US" i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05A35F-FBD6-7644-8BA1-EC08E86F3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kumimoji="1" lang="en-US" altLang="zh-TW" dirty="0"/>
              <a:t>Faces, a basic attribute that can distinguish one person to another. There are many well-known face recognition models have deployed  on modern computer vision and multimedia applications.</a:t>
            </a:r>
          </a:p>
          <a:p>
            <a:pPr lvl="1"/>
            <a:r>
              <a:rPr kumimoji="1" lang="en-US" altLang="zh-TW" dirty="0"/>
              <a:t>In real world, the face recognition models need to meet the actual cases to identify the low-resolution human faces. It is essential to explore how to achieve an efficient method without losing too much on recognition accuracy.</a:t>
            </a:r>
          </a:p>
          <a:p>
            <a:pPr lvl="1"/>
            <a:r>
              <a:rPr kumimoji="1" lang="en-US" altLang="zh-TW" dirty="0"/>
              <a:t>To address this problem, we proposed a model </a:t>
            </a:r>
            <a:r>
              <a:rPr kumimoji="1" lang="en" altLang="zh-TW" dirty="0"/>
              <a:t>reconstructing the high-resolution faces before recognition. In addition, we used FaceBoxes to detection faces and VGGFace with Resnet50 backbone as the face feature </a:t>
            </a:r>
            <a:r>
              <a:rPr kumimoji="1" lang="en-US" altLang="zh-TW" dirty="0"/>
              <a:t>extractor can run 14 FPS on NVIDIA Quadro GV100 GPU.</a:t>
            </a: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4183536C-CFE4-1748-A3A8-CCE66A7C6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Introduction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7000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05A35F-FBD6-7644-8BA1-EC08E86F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1511821"/>
          </a:xfrm>
        </p:spPr>
        <p:txBody>
          <a:bodyPr/>
          <a:lstStyle/>
          <a:p>
            <a:r>
              <a:rPr kumimoji="1" lang="en" altLang="zh-TW" dirty="0"/>
              <a:t>Low-resolution Face Recognition in the Wild via Selective Knowledge Distillation</a:t>
            </a:r>
          </a:p>
          <a:p>
            <a:pPr lvl="1"/>
            <a:r>
              <a:rPr lang="en" altLang="zh-TW" dirty="0"/>
              <a:t>Two-stream convolutional neural network</a:t>
            </a:r>
          </a:p>
          <a:p>
            <a:pPr lvl="1"/>
            <a:endParaRPr kumimoji="1"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2082C99-92A4-E54F-A456-F3008BA21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97" y="2492896"/>
            <a:ext cx="8010355" cy="376957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6A63AAE-026C-A64C-8A43-B344853E2F02}"/>
              </a:ext>
            </a:extLst>
          </p:cNvPr>
          <p:cNvSpPr/>
          <p:nvPr/>
        </p:nvSpPr>
        <p:spPr>
          <a:xfrm>
            <a:off x="4860032" y="6262475"/>
            <a:ext cx="33857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TW" altLang="en-US" sz="1200" dirty="0"/>
              <a:t>https://arxiv.org/pdf/1811.09998.pdf</a:t>
            </a:r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E9AB963C-6E62-384B-9D7A-66A1EB72A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1641782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05A35F-FBD6-7644-8BA1-EC08E86F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1511821"/>
          </a:xfrm>
        </p:spPr>
        <p:txBody>
          <a:bodyPr/>
          <a:lstStyle/>
          <a:p>
            <a:r>
              <a:rPr kumimoji="1" lang="en" altLang="zh-TW" dirty="0"/>
              <a:t>FSRNet: End-to-End Learning Face Super-Resolution with Facial Priors </a:t>
            </a:r>
            <a:r>
              <a:rPr lang="en" altLang="zh-TW" dirty="0"/>
              <a:t>Two-stream convolutional neural network</a:t>
            </a:r>
          </a:p>
          <a:p>
            <a:pPr lvl="1"/>
            <a:endParaRPr kumimoji="1" lang="en-US" altLang="zh-TW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6A63AAE-026C-A64C-8A43-B344853E2F02}"/>
              </a:ext>
            </a:extLst>
          </p:cNvPr>
          <p:cNvSpPr/>
          <p:nvPr/>
        </p:nvSpPr>
        <p:spPr>
          <a:xfrm>
            <a:off x="4860032" y="6262475"/>
            <a:ext cx="33857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TW" sz="1200" dirty="0"/>
              <a:t>https://</a:t>
            </a:r>
            <a:r>
              <a:rPr lang="en-US" altLang="zh-TW" sz="1200" dirty="0" err="1"/>
              <a:t>arxiv.org</a:t>
            </a:r>
            <a:r>
              <a:rPr lang="en-US" altLang="zh-TW" sz="1200" dirty="0"/>
              <a:t>/pdf/1711.10703.pdf</a:t>
            </a:r>
            <a:endParaRPr lang="zh-TW" altLang="en-US" sz="1200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0D88872-6460-334A-AA05-67E0CFCF6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76" y="2224624"/>
            <a:ext cx="8409411" cy="3652301"/>
          </a:xfrm>
          <a:prstGeom prst="rect">
            <a:avLst/>
          </a:prstGeom>
        </p:spPr>
      </p:pic>
      <p:sp>
        <p:nvSpPr>
          <p:cNvPr id="9" name="標題 1">
            <a:extLst>
              <a:ext uri="{FF2B5EF4-FFF2-40B4-BE49-F238E27FC236}">
                <a16:creationId xmlns:a16="http://schemas.microsoft.com/office/drawing/2014/main" id="{026E56CB-3534-DF43-8617-AB77663A9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814375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05A35F-FBD6-7644-8BA1-EC08E86F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1511821"/>
          </a:xfrm>
        </p:spPr>
        <p:txBody>
          <a:bodyPr/>
          <a:lstStyle/>
          <a:p>
            <a:r>
              <a:rPr kumimoji="1" lang="en" altLang="zh-TW" dirty="0"/>
              <a:t>FSRNet </a:t>
            </a:r>
            <a:r>
              <a:rPr kumimoji="1" lang="en-US" altLang="zh-TW" dirty="0"/>
              <a:t>/ FSRGAN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6A63AAE-026C-A64C-8A43-B344853E2F02}"/>
              </a:ext>
            </a:extLst>
          </p:cNvPr>
          <p:cNvSpPr/>
          <p:nvPr/>
        </p:nvSpPr>
        <p:spPr>
          <a:xfrm>
            <a:off x="4860032" y="6262475"/>
            <a:ext cx="33857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TW" sz="1200" dirty="0"/>
              <a:t>https://</a:t>
            </a:r>
            <a:r>
              <a:rPr lang="en-US" altLang="zh-TW" sz="1200" dirty="0" err="1"/>
              <a:t>arxiv.org</a:t>
            </a:r>
            <a:r>
              <a:rPr lang="en-US" altLang="zh-TW" sz="1200" dirty="0"/>
              <a:t>/pdf/1711.10703.pdf</a:t>
            </a:r>
            <a:endParaRPr lang="zh-TW" altLang="en-US" sz="1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A0B75DD-8E79-DF49-A08D-81074B031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13" y="1556792"/>
            <a:ext cx="7941163" cy="4705683"/>
          </a:xfrm>
          <a:prstGeom prst="rect">
            <a:avLst/>
          </a:prstGeom>
        </p:spPr>
      </p:pic>
      <p:sp>
        <p:nvSpPr>
          <p:cNvPr id="8" name="標題 1">
            <a:extLst>
              <a:ext uri="{FF2B5EF4-FFF2-40B4-BE49-F238E27FC236}">
                <a16:creationId xmlns:a16="http://schemas.microsoft.com/office/drawing/2014/main" id="{0B003D37-50EA-8847-8BCB-8BC331C9A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674254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D78A9D-86D6-3446-9900-B719E9338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APPROACH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4BF03F8F-F52C-F442-B982-28D8008CF8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6034" y="1470265"/>
            <a:ext cx="3327733" cy="2169602"/>
          </a:xfrm>
          <a:prstGeom prst="rect">
            <a:avLst/>
          </a:prstGeom>
        </p:spPr>
      </p:pic>
      <p:cxnSp>
        <p:nvCxnSpPr>
          <p:cNvPr id="6" name="直線箭頭接點 5">
            <a:extLst>
              <a:ext uri="{FF2B5EF4-FFF2-40B4-BE49-F238E27FC236}">
                <a16:creationId xmlns:a16="http://schemas.microsoft.com/office/drawing/2014/main" id="{A8ED3924-879A-9547-BF0A-3A02593AD3EC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1779901" y="3639867"/>
            <a:ext cx="1" cy="5092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圓角矩形 7">
            <a:extLst>
              <a:ext uri="{FF2B5EF4-FFF2-40B4-BE49-F238E27FC236}">
                <a16:creationId xmlns:a16="http://schemas.microsoft.com/office/drawing/2014/main" id="{5E6F2405-70F4-7F4B-B67D-53FD4CCEB174}"/>
              </a:ext>
            </a:extLst>
          </p:cNvPr>
          <p:cNvSpPr/>
          <p:nvPr/>
        </p:nvSpPr>
        <p:spPr>
          <a:xfrm>
            <a:off x="1167834" y="4149080"/>
            <a:ext cx="1224136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Face Detection</a:t>
            </a:r>
            <a:endParaRPr kumimoji="1" lang="zh-TW" altLang="en-US" dirty="0"/>
          </a:p>
        </p:txBody>
      </p: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258E95F9-04DE-5942-8F8D-760385231398}"/>
              </a:ext>
            </a:extLst>
          </p:cNvPr>
          <p:cNvCxnSpPr>
            <a:cxnSpLocks/>
            <a:stCxn id="8" idx="3"/>
            <a:endCxn id="20" idx="1"/>
          </p:cNvCxnSpPr>
          <p:nvPr/>
        </p:nvCxnSpPr>
        <p:spPr>
          <a:xfrm>
            <a:off x="2391970" y="4617132"/>
            <a:ext cx="54080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圓角矩形 19">
            <a:extLst>
              <a:ext uri="{FF2B5EF4-FFF2-40B4-BE49-F238E27FC236}">
                <a16:creationId xmlns:a16="http://schemas.microsoft.com/office/drawing/2014/main" id="{3469DC29-3449-0149-8D54-8FBB7D0DE972}"/>
              </a:ext>
            </a:extLst>
          </p:cNvPr>
          <p:cNvSpPr/>
          <p:nvPr/>
        </p:nvSpPr>
        <p:spPr>
          <a:xfrm>
            <a:off x="2932778" y="4149080"/>
            <a:ext cx="1224136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</a:t>
            </a:r>
            <a:r>
              <a:rPr kumimoji="1" lang="en-US" altLang="zh-TW" dirty="0"/>
              <a:t>uper-Resolution</a:t>
            </a:r>
            <a:endParaRPr kumimoji="1" lang="zh-TW" altLang="en-US" dirty="0"/>
          </a:p>
        </p:txBody>
      </p:sp>
      <p:cxnSp>
        <p:nvCxnSpPr>
          <p:cNvPr id="21" name="直線箭頭接點 20">
            <a:extLst>
              <a:ext uri="{FF2B5EF4-FFF2-40B4-BE49-F238E27FC236}">
                <a16:creationId xmlns:a16="http://schemas.microsoft.com/office/drawing/2014/main" id="{9B24601B-EBC9-8A44-9E80-8D9A17B2FBC1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4156914" y="4617132"/>
            <a:ext cx="490441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4" name="圓角矩形 23">
            <a:extLst>
              <a:ext uri="{FF2B5EF4-FFF2-40B4-BE49-F238E27FC236}">
                <a16:creationId xmlns:a16="http://schemas.microsoft.com/office/drawing/2014/main" id="{9506F12F-5C65-EE4B-839D-DC760CE163E3}"/>
              </a:ext>
            </a:extLst>
          </p:cNvPr>
          <p:cNvSpPr/>
          <p:nvPr/>
        </p:nvSpPr>
        <p:spPr>
          <a:xfrm>
            <a:off x="4664107" y="3302986"/>
            <a:ext cx="1471734" cy="2628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Face Feature E</a:t>
            </a:r>
            <a:r>
              <a:rPr lang="en-US" altLang="zh-TW" dirty="0"/>
              <a:t>xtractor</a:t>
            </a:r>
            <a:endParaRPr kumimoji="1" lang="zh-TW" altLang="en-US" dirty="0"/>
          </a:p>
        </p:txBody>
      </p:sp>
      <p:cxnSp>
        <p:nvCxnSpPr>
          <p:cNvPr id="28" name="直線箭頭接點 27">
            <a:extLst>
              <a:ext uri="{FF2B5EF4-FFF2-40B4-BE49-F238E27FC236}">
                <a16:creationId xmlns:a16="http://schemas.microsoft.com/office/drawing/2014/main" id="{8BC4BE89-6E00-0F4B-82B2-BD68E8C74122}"/>
              </a:ext>
            </a:extLst>
          </p:cNvPr>
          <p:cNvCxnSpPr>
            <a:cxnSpLocks/>
            <a:stCxn id="24" idx="3"/>
            <a:endCxn id="29" idx="1"/>
          </p:cNvCxnSpPr>
          <p:nvPr/>
        </p:nvCxnSpPr>
        <p:spPr>
          <a:xfrm>
            <a:off x="6135841" y="4617132"/>
            <a:ext cx="59639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圓角矩形 28">
            <a:extLst>
              <a:ext uri="{FF2B5EF4-FFF2-40B4-BE49-F238E27FC236}">
                <a16:creationId xmlns:a16="http://schemas.microsoft.com/office/drawing/2014/main" id="{0FC4F5C2-5140-0248-AAED-562EE7AB636C}"/>
              </a:ext>
            </a:extLst>
          </p:cNvPr>
          <p:cNvSpPr/>
          <p:nvPr/>
        </p:nvSpPr>
        <p:spPr>
          <a:xfrm>
            <a:off x="6732239" y="3302986"/>
            <a:ext cx="1800197" cy="2628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Select the nearest distance of existing vectors</a:t>
            </a:r>
            <a:endParaRPr kumimoji="1" lang="zh-TW" altLang="en-US" dirty="0"/>
          </a:p>
        </p:txBody>
      </p:sp>
      <p:cxnSp>
        <p:nvCxnSpPr>
          <p:cNvPr id="43" name="肘形接點 42">
            <a:extLst>
              <a:ext uri="{FF2B5EF4-FFF2-40B4-BE49-F238E27FC236}">
                <a16:creationId xmlns:a16="http://schemas.microsoft.com/office/drawing/2014/main" id="{976D22F3-29F2-B94A-A87D-04804A8584BB}"/>
              </a:ext>
            </a:extLst>
          </p:cNvPr>
          <p:cNvCxnSpPr>
            <a:cxnSpLocks/>
            <a:stCxn id="8" idx="2"/>
          </p:cNvCxnSpPr>
          <p:nvPr/>
        </p:nvCxnSpPr>
        <p:spPr>
          <a:xfrm rot="16200000" flipH="1">
            <a:off x="2961601" y="3903484"/>
            <a:ext cx="504056" cy="286745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130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696637-AD79-3647-99F0-69C6BCA86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Experimental Settings</a:t>
            </a:r>
          </a:p>
          <a:p>
            <a:pPr lvl="1"/>
            <a:r>
              <a:rPr lang="en-US" altLang="zh-TW" dirty="0"/>
              <a:t>OS: Ubuntu 16.04 </a:t>
            </a:r>
          </a:p>
          <a:p>
            <a:pPr lvl="1"/>
            <a:r>
              <a:rPr lang="en-US" altLang="zh-TW" dirty="0"/>
              <a:t>CPU: </a:t>
            </a:r>
            <a:r>
              <a:rPr lang="pt" altLang="zh-TW" dirty="0"/>
              <a:t>Intel(</a:t>
            </a:r>
            <a:r>
              <a:rPr lang="pt" altLang="zh-TW" dirty="0" err="1"/>
              <a:t>R</a:t>
            </a:r>
            <a:r>
              <a:rPr lang="pt" altLang="zh-TW" dirty="0"/>
              <a:t>) Xeon(</a:t>
            </a:r>
            <a:r>
              <a:rPr lang="pt" altLang="zh-TW" dirty="0" err="1"/>
              <a:t>R</a:t>
            </a:r>
            <a:r>
              <a:rPr lang="pt" altLang="zh-TW" dirty="0"/>
              <a:t>) CPU E5-2630 v4 @ 2.20GHz</a:t>
            </a:r>
            <a:endParaRPr lang="en-US" altLang="zh-TW" dirty="0"/>
          </a:p>
          <a:p>
            <a:pPr lvl="1"/>
            <a:r>
              <a:rPr lang="en-US" altLang="zh-TW" dirty="0"/>
              <a:t>GPU: GeForce GTX 1080 </a:t>
            </a:r>
            <a:r>
              <a:rPr lang="en-US" altLang="zh-TW" dirty="0" err="1"/>
              <a:t>Ti</a:t>
            </a:r>
            <a:endParaRPr lang="en-US" altLang="zh-TW" dirty="0"/>
          </a:p>
          <a:p>
            <a:pPr lvl="1"/>
            <a:r>
              <a:rPr lang="en-US" altLang="zh-TW" dirty="0"/>
              <a:t>Memory: 128GB</a:t>
            </a:r>
          </a:p>
          <a:p>
            <a:pPr lvl="1"/>
            <a:r>
              <a:rPr lang="en-US" altLang="zh-TW" dirty="0"/>
              <a:t>Code language: Python 3.6.7</a:t>
            </a:r>
          </a:p>
          <a:p>
            <a:pPr lvl="1"/>
            <a:endParaRPr kumimoji="1" lang="zh-TW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9049EA39-5352-7546-8EE5-96A5642A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/>
          <a:p>
            <a:pPr>
              <a:defRPr/>
            </a:pPr>
            <a:r>
              <a:rPr lang="en-US" altLang="zh-TW" cap="none" dirty="0"/>
              <a:t>Experiments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86295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5575EF-CCE1-794F-8FDC-BC91E1FFF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Face Detection</a:t>
            </a:r>
          </a:p>
          <a:p>
            <a:pPr lvl="1"/>
            <a:r>
              <a:rPr lang="en" altLang="zh-TW" dirty="0">
                <a:hlinkClick r:id="rId3"/>
              </a:rPr>
              <a:t>Faceboxes: A CPU real-time face detector with high accuracy</a:t>
            </a:r>
            <a:endParaRPr lang="zh-TW" altLang="en-US" dirty="0"/>
          </a:p>
          <a:p>
            <a:pPr lvl="1"/>
            <a:endParaRPr kumimoji="1" lang="en-US" altLang="zh-TW" dirty="0"/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2E52029-4ADD-9645-BC65-86D6DD34A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330" y="2132856"/>
            <a:ext cx="6699901" cy="425923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10D72EE-0540-DD46-BCA7-08E062784072}"/>
              </a:ext>
            </a:extLst>
          </p:cNvPr>
          <p:cNvSpPr/>
          <p:nvPr/>
        </p:nvSpPr>
        <p:spPr>
          <a:xfrm>
            <a:off x="5553733" y="6429106"/>
            <a:ext cx="23324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TW" altLang="en-US" sz="1200" dirty="0"/>
              <a:t>https://arxiv.org/pdf/1708.05234</a:t>
            </a:r>
          </a:p>
        </p:txBody>
      </p:sp>
      <p:sp>
        <p:nvSpPr>
          <p:cNvPr id="11" name="標題 1">
            <a:extLst>
              <a:ext uri="{FF2B5EF4-FFF2-40B4-BE49-F238E27FC236}">
                <a16:creationId xmlns:a16="http://schemas.microsoft.com/office/drawing/2014/main" id="{3120DEC1-454C-4149-9A5F-5EC68AE41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zh-TW" cap="none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28135405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壁窗">
  <a:themeElements>
    <a:clrScheme name="壁窗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壁窗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57915</TotalTime>
  <Words>1687</Words>
  <Application>Microsoft Macintosh PowerPoint</Application>
  <PresentationFormat>如螢幕大小 (4:3)</PresentationFormat>
  <Paragraphs>253</Paragraphs>
  <Slides>26</Slides>
  <Notes>18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標楷體</vt:lpstr>
      <vt:lpstr>Arial</vt:lpstr>
      <vt:lpstr>Calibri</vt:lpstr>
      <vt:lpstr>Cambria Math</vt:lpstr>
      <vt:lpstr>Times New Roman</vt:lpstr>
      <vt:lpstr>Wingdings</vt:lpstr>
      <vt:lpstr>Wingdings 2</vt:lpstr>
      <vt:lpstr>壁窗</vt:lpstr>
      <vt:lpstr>Using Super-Resolution on Face Recognition </vt:lpstr>
      <vt:lpstr>Outline</vt:lpstr>
      <vt:lpstr>Introduction</vt:lpstr>
      <vt:lpstr>Related Work</vt:lpstr>
      <vt:lpstr>Related Work</vt:lpstr>
      <vt:lpstr>Related Work</vt:lpstr>
      <vt:lpstr>APPROACH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CONCLUSION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NTHU CS Dept., Ph.D. Dissertation Presentation  Discovering Discriminative Features with Applications to Music Genre/Mood Classification</dc:title>
  <dc:creator>E C</dc:creator>
  <cp:lastModifiedBy>kevin hsiao</cp:lastModifiedBy>
  <cp:revision>4230</cp:revision>
  <dcterms:created xsi:type="dcterms:W3CDTF">2008-11-09T17:03:56Z</dcterms:created>
  <dcterms:modified xsi:type="dcterms:W3CDTF">2019-03-06T08:00:40Z</dcterms:modified>
</cp:coreProperties>
</file>